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67" r:id="rId2"/>
    <p:sldId id="469" r:id="rId3"/>
    <p:sldId id="444" r:id="rId4"/>
    <p:sldId id="470" r:id="rId5"/>
    <p:sldId id="471" r:id="rId6"/>
    <p:sldId id="445" r:id="rId7"/>
    <p:sldId id="446" r:id="rId8"/>
    <p:sldId id="447" r:id="rId9"/>
    <p:sldId id="472" r:id="rId10"/>
    <p:sldId id="473" r:id="rId11"/>
    <p:sldId id="442" r:id="rId12"/>
    <p:sldId id="443" r:id="rId13"/>
    <p:sldId id="477" r:id="rId14"/>
    <p:sldId id="478" r:id="rId15"/>
    <p:sldId id="475" r:id="rId16"/>
    <p:sldId id="476" r:id="rId17"/>
    <p:sldId id="425" r:id="rId18"/>
    <p:sldId id="448" r:id="rId19"/>
    <p:sldId id="449" r:id="rId20"/>
    <p:sldId id="431" r:id="rId21"/>
    <p:sldId id="479" r:id="rId22"/>
    <p:sldId id="432" r:id="rId23"/>
    <p:sldId id="263" r:id="rId24"/>
    <p:sldId id="264" r:id="rId25"/>
    <p:sldId id="433" r:id="rId26"/>
    <p:sldId id="434" r:id="rId27"/>
    <p:sldId id="465" r:id="rId28"/>
    <p:sldId id="483" r:id="rId29"/>
    <p:sldId id="466" r:id="rId30"/>
    <p:sldId id="463" r:id="rId31"/>
    <p:sldId id="288" r:id="rId32"/>
    <p:sldId id="292" r:id="rId33"/>
    <p:sldId id="484" r:id="rId34"/>
    <p:sldId id="268" r:id="rId35"/>
    <p:sldId id="439" r:id="rId36"/>
    <p:sldId id="482" r:id="rId37"/>
    <p:sldId id="454" r:id="rId38"/>
    <p:sldId id="450" r:id="rId39"/>
    <p:sldId id="456" r:id="rId40"/>
    <p:sldId id="451" r:id="rId41"/>
    <p:sldId id="461" r:id="rId42"/>
    <p:sldId id="278" r:id="rId43"/>
    <p:sldId id="462" r:id="rId44"/>
    <p:sldId id="452" r:id="rId45"/>
    <p:sldId id="481" r:id="rId46"/>
    <p:sldId id="455" r:id="rId47"/>
    <p:sldId id="460" r:id="rId48"/>
    <p:sldId id="457" r:id="rId49"/>
    <p:sldId id="453" r:id="rId50"/>
    <p:sldId id="459" r:id="rId51"/>
    <p:sldId id="4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15C4E"/>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71"/>
    <p:restoredTop sz="79728" autoAdjust="0"/>
  </p:normalViewPr>
  <p:slideViewPr>
    <p:cSldViewPr snapToGrid="0" snapToObjects="1">
      <p:cViewPr varScale="1">
        <p:scale>
          <a:sx n="84" d="100"/>
          <a:sy n="84" d="100"/>
        </p:scale>
        <p:origin x="192" y="1040"/>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Grade Breakdown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FC-8047-A549-AC39D2A29C0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FC-8047-A549-AC39D2A29C0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FC-8047-A549-AC39D2A29C0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FC-8047-A549-AC39D2A29C09}"/>
              </c:ext>
            </c:extLst>
          </c:dPt>
          <c:cat>
            <c:strRef>
              <c:f>Sheet1!$A$2:$A$5</c:f>
              <c:strCache>
                <c:ptCount val="4"/>
                <c:pt idx="0">
                  <c:v>Questions</c:v>
                </c:pt>
                <c:pt idx="1">
                  <c:v>Mini-Projects</c:v>
                </c:pt>
                <c:pt idx="2">
                  <c:v>Midterm</c:v>
                </c:pt>
                <c:pt idx="3">
                  <c:v>Final Project</c:v>
                </c:pt>
              </c:strCache>
            </c:strRef>
          </c:cat>
          <c:val>
            <c:numRef>
              <c:f>Sheet1!$B$2:$B$5</c:f>
              <c:numCache>
                <c:formatCode>General</c:formatCode>
                <c:ptCount val="4"/>
                <c:pt idx="0">
                  <c:v>15</c:v>
                </c:pt>
                <c:pt idx="1">
                  <c:v>40</c:v>
                </c:pt>
                <c:pt idx="2">
                  <c:v>15</c:v>
                </c:pt>
                <c:pt idx="3">
                  <c:v>30</c:v>
                </c:pt>
              </c:numCache>
            </c:numRef>
          </c:val>
          <c:extLst>
            <c:ext xmlns:c16="http://schemas.microsoft.com/office/drawing/2014/chart" uri="{C3380CC4-5D6E-409C-BE32-E72D297353CC}">
              <c16:uniqueId val="{00000000-30F6-5243-948D-D5D056B865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A6853-3BD9-8542-8797-27AB5D5F67FB}" type="doc">
      <dgm:prSet loTypeId="urn:microsoft.com/office/officeart/2005/8/layout/pyramid1" loCatId="" qsTypeId="urn:microsoft.com/office/officeart/2005/8/quickstyle/simple1" qsCatId="simple" csTypeId="urn:microsoft.com/office/officeart/2005/8/colors/accent1_2" csCatId="accent1" phldr="1"/>
      <dgm:spPr/>
    </dgm:pt>
    <dgm:pt modelId="{CFC4C221-3476-3148-BA27-7116A37F80DF}">
      <dgm:prSet phldrT="[Text]" custT="1"/>
      <dgm:spPr/>
      <dgm:t>
        <a:bodyPr/>
        <a:lstStyle/>
        <a:p>
          <a:r>
            <a:rPr lang="en-US" sz="1800" dirty="0"/>
            <a:t>Decision </a:t>
          </a:r>
        </a:p>
        <a:p>
          <a:r>
            <a:rPr lang="en-US" sz="1800" dirty="0"/>
            <a:t>Making</a:t>
          </a:r>
        </a:p>
      </dgm:t>
    </dgm:pt>
    <dgm:pt modelId="{06DA6E03-5747-6D4D-9370-4F2224063D41}" type="parTrans" cxnId="{B5980ED1-47CF-DE44-B7ED-2E9ACD6E1E49}">
      <dgm:prSet/>
      <dgm:spPr/>
      <dgm:t>
        <a:bodyPr/>
        <a:lstStyle/>
        <a:p>
          <a:endParaRPr lang="en-US"/>
        </a:p>
      </dgm:t>
    </dgm:pt>
    <dgm:pt modelId="{75349AAE-9D13-4A49-A5D0-FB8F934C09F3}" type="sibTrans" cxnId="{B5980ED1-47CF-DE44-B7ED-2E9ACD6E1E49}">
      <dgm:prSet/>
      <dgm:spPr/>
      <dgm:t>
        <a:bodyPr/>
        <a:lstStyle/>
        <a:p>
          <a:endParaRPr lang="en-US"/>
        </a:p>
      </dgm:t>
    </dgm:pt>
    <dgm:pt modelId="{B7BDF720-FA0E-374E-A94F-BA851AD83CB8}">
      <dgm:prSet phldrT="[Text]" custT="1"/>
      <dgm:spPr/>
      <dgm:t>
        <a:bodyPr/>
        <a:lstStyle/>
        <a:p>
          <a:r>
            <a:rPr lang="en-US" sz="1800" dirty="0"/>
            <a:t>Data Aggregation, Preprocessing, and Warehousing</a:t>
          </a:r>
        </a:p>
      </dgm:t>
    </dgm:pt>
    <dgm:pt modelId="{3DF1C56B-5763-8A4C-BC02-38FB58418CD4}" type="parTrans" cxnId="{BAF4F52F-DCC0-AB4A-9EDB-AE52D46AB40C}">
      <dgm:prSet/>
      <dgm:spPr/>
      <dgm:t>
        <a:bodyPr/>
        <a:lstStyle/>
        <a:p>
          <a:endParaRPr lang="en-US"/>
        </a:p>
      </dgm:t>
    </dgm:pt>
    <dgm:pt modelId="{CB4C48C5-E642-1C4D-B716-E5111DEF8FD9}" type="sibTrans" cxnId="{BAF4F52F-DCC0-AB4A-9EDB-AE52D46AB40C}">
      <dgm:prSet/>
      <dgm:spPr/>
      <dgm:t>
        <a:bodyPr/>
        <a:lstStyle/>
        <a:p>
          <a:endParaRPr lang="en-US"/>
        </a:p>
      </dgm:t>
    </dgm:pt>
    <dgm:pt modelId="{12E4B198-0BEA-DA45-871F-DA81D94C783B}">
      <dgm:prSet phldrT="[Text]" custT="1"/>
      <dgm:spPr/>
      <dgm:t>
        <a:bodyPr/>
        <a:lstStyle/>
        <a:p>
          <a:r>
            <a:rPr lang="en-US" sz="1800" dirty="0"/>
            <a:t>Machine Learning / Prediction / </a:t>
          </a:r>
          <a:r>
            <a:rPr lang="en-US" sz="1800" dirty="0" err="1"/>
            <a:t>Hyp</a:t>
          </a:r>
          <a:r>
            <a:rPr lang="en-US" sz="1800" dirty="0"/>
            <a:t>. Testing</a:t>
          </a:r>
        </a:p>
      </dgm:t>
    </dgm:pt>
    <dgm:pt modelId="{CDD0FA81-7A9C-EC48-80AB-A9025E124F11}" type="parTrans" cxnId="{0D735E78-89FC-3A4F-9EA6-285AEDBF6994}">
      <dgm:prSet/>
      <dgm:spPr/>
      <dgm:t>
        <a:bodyPr/>
        <a:lstStyle/>
        <a:p>
          <a:endParaRPr lang="en-US"/>
        </a:p>
      </dgm:t>
    </dgm:pt>
    <dgm:pt modelId="{EB72A648-AE43-E547-BB46-EB479BA04E6E}" type="sibTrans" cxnId="{0D735E78-89FC-3A4F-9EA6-285AEDBF6994}">
      <dgm:prSet/>
      <dgm:spPr/>
      <dgm:t>
        <a:bodyPr/>
        <a:lstStyle/>
        <a:p>
          <a:endParaRPr lang="en-US"/>
        </a:p>
      </dgm:t>
    </dgm:pt>
    <dgm:pt modelId="{190D3DEB-6834-A046-90AC-E977023E733D}">
      <dgm:prSet phldrT="[Text]" custT="1"/>
      <dgm:spPr/>
      <dgm:t>
        <a:bodyPr/>
        <a:lstStyle/>
        <a:p>
          <a:r>
            <a:rPr lang="en-US" sz="1800" dirty="0"/>
            <a:t>Data Exploration</a:t>
          </a:r>
        </a:p>
      </dgm:t>
    </dgm:pt>
    <dgm:pt modelId="{0151729C-E633-C243-A771-200F277CB90E}" type="parTrans" cxnId="{37518723-D252-B44F-BE99-F13A6D542C06}">
      <dgm:prSet/>
      <dgm:spPr/>
      <dgm:t>
        <a:bodyPr/>
        <a:lstStyle/>
        <a:p>
          <a:endParaRPr lang="en-US"/>
        </a:p>
      </dgm:t>
    </dgm:pt>
    <dgm:pt modelId="{4396A506-3257-1944-8224-6E36B0F830FF}" type="sibTrans" cxnId="{37518723-D252-B44F-BE99-F13A6D542C06}">
      <dgm:prSet/>
      <dgm:spPr/>
      <dgm:t>
        <a:bodyPr/>
        <a:lstStyle/>
        <a:p>
          <a:endParaRPr lang="en-US"/>
        </a:p>
      </dgm:t>
    </dgm:pt>
    <dgm:pt modelId="{5825B4D3-89B6-6441-8399-CBCD82FEA1D2}">
      <dgm:prSet phldrT="[Text]" custT="1"/>
      <dgm:spPr/>
      <dgm:t>
        <a:bodyPr/>
        <a:lstStyle/>
        <a:p>
          <a:r>
            <a:rPr lang="en-US" sz="1800" dirty="0"/>
            <a:t>Data Sources and Gathering</a:t>
          </a:r>
        </a:p>
      </dgm:t>
    </dgm:pt>
    <dgm:pt modelId="{D829210C-17FE-EF4B-AFE0-63270FEB218B}" type="parTrans" cxnId="{287ECB19-00E0-8C4A-84D6-30D77853F1EB}">
      <dgm:prSet/>
      <dgm:spPr/>
      <dgm:t>
        <a:bodyPr/>
        <a:lstStyle/>
        <a:p>
          <a:endParaRPr lang="en-US"/>
        </a:p>
      </dgm:t>
    </dgm:pt>
    <dgm:pt modelId="{21EB3446-8498-6B45-99B9-669B32B2621D}" type="sibTrans" cxnId="{287ECB19-00E0-8C4A-84D6-30D77853F1EB}">
      <dgm:prSet/>
      <dgm:spPr/>
      <dgm:t>
        <a:bodyPr/>
        <a:lstStyle/>
        <a:p>
          <a:endParaRPr lang="en-US"/>
        </a:p>
      </dgm:t>
    </dgm:pt>
    <dgm:pt modelId="{7856BEAD-7A60-3644-82F6-11825C69ECAC}" type="pres">
      <dgm:prSet presAssocID="{C13A6853-3BD9-8542-8797-27AB5D5F67FB}" presName="Name0" presStyleCnt="0">
        <dgm:presLayoutVars>
          <dgm:dir/>
          <dgm:animLvl val="lvl"/>
          <dgm:resizeHandles val="exact"/>
        </dgm:presLayoutVars>
      </dgm:prSet>
      <dgm:spPr/>
    </dgm:pt>
    <dgm:pt modelId="{EA6CA078-C79B-9943-98AC-5C2300336796}" type="pres">
      <dgm:prSet presAssocID="{CFC4C221-3476-3148-BA27-7116A37F80DF}" presName="Name8" presStyleCnt="0"/>
      <dgm:spPr/>
    </dgm:pt>
    <dgm:pt modelId="{F0BC088F-FACC-704E-B105-DBD550907EB3}" type="pres">
      <dgm:prSet presAssocID="{CFC4C221-3476-3148-BA27-7116A37F80DF}" presName="level" presStyleLbl="node1" presStyleIdx="0" presStyleCnt="5" custScaleX="154105">
        <dgm:presLayoutVars>
          <dgm:chMax val="1"/>
          <dgm:bulletEnabled val="1"/>
        </dgm:presLayoutVars>
      </dgm:prSet>
      <dgm:spPr/>
    </dgm:pt>
    <dgm:pt modelId="{99D0A17E-6274-B949-934C-FD3DABFCC4C2}" type="pres">
      <dgm:prSet presAssocID="{CFC4C221-3476-3148-BA27-7116A37F80DF}" presName="levelTx" presStyleLbl="revTx" presStyleIdx="0" presStyleCnt="0">
        <dgm:presLayoutVars>
          <dgm:chMax val="1"/>
          <dgm:bulletEnabled val="1"/>
        </dgm:presLayoutVars>
      </dgm:prSet>
      <dgm:spPr/>
    </dgm:pt>
    <dgm:pt modelId="{75EE1D51-E7A1-1940-AA7E-53E44C1A0751}" type="pres">
      <dgm:prSet presAssocID="{12E4B198-0BEA-DA45-871F-DA81D94C783B}" presName="Name8" presStyleCnt="0"/>
      <dgm:spPr/>
    </dgm:pt>
    <dgm:pt modelId="{3070E1A2-E844-6449-9E82-0AB9F0FF9525}" type="pres">
      <dgm:prSet presAssocID="{12E4B198-0BEA-DA45-871F-DA81D94C783B}" presName="level" presStyleLbl="node1" presStyleIdx="1" presStyleCnt="5" custScaleX="124495">
        <dgm:presLayoutVars>
          <dgm:chMax val="1"/>
          <dgm:bulletEnabled val="1"/>
        </dgm:presLayoutVars>
      </dgm:prSet>
      <dgm:spPr/>
    </dgm:pt>
    <dgm:pt modelId="{43FFD047-BAFF-FA43-80AC-95CF5DB6A46F}" type="pres">
      <dgm:prSet presAssocID="{12E4B198-0BEA-DA45-871F-DA81D94C783B}" presName="levelTx" presStyleLbl="revTx" presStyleIdx="0" presStyleCnt="0">
        <dgm:presLayoutVars>
          <dgm:chMax val="1"/>
          <dgm:bulletEnabled val="1"/>
        </dgm:presLayoutVars>
      </dgm:prSet>
      <dgm:spPr/>
    </dgm:pt>
    <dgm:pt modelId="{1A07BD07-E912-E64B-8FF4-632AD2A4F43D}" type="pres">
      <dgm:prSet presAssocID="{190D3DEB-6834-A046-90AC-E977023E733D}" presName="Name8" presStyleCnt="0"/>
      <dgm:spPr/>
    </dgm:pt>
    <dgm:pt modelId="{8DE02678-439C-A049-A360-E60151F435DF}" type="pres">
      <dgm:prSet presAssocID="{190D3DEB-6834-A046-90AC-E977023E733D}" presName="level" presStyleLbl="node1" presStyleIdx="2" presStyleCnt="5" custScaleX="118270" custScaleY="117039">
        <dgm:presLayoutVars>
          <dgm:chMax val="1"/>
          <dgm:bulletEnabled val="1"/>
        </dgm:presLayoutVars>
      </dgm:prSet>
      <dgm:spPr/>
    </dgm:pt>
    <dgm:pt modelId="{2806BC89-B39B-C54B-9DD3-D0BBD16155F5}" type="pres">
      <dgm:prSet presAssocID="{190D3DEB-6834-A046-90AC-E977023E733D}" presName="levelTx" presStyleLbl="revTx" presStyleIdx="0" presStyleCnt="0">
        <dgm:presLayoutVars>
          <dgm:chMax val="1"/>
          <dgm:bulletEnabled val="1"/>
        </dgm:presLayoutVars>
      </dgm:prSet>
      <dgm:spPr/>
    </dgm:pt>
    <dgm:pt modelId="{658FBC41-F734-5D44-BA11-A22777D63D55}" type="pres">
      <dgm:prSet presAssocID="{B7BDF720-FA0E-374E-A94F-BA851AD83CB8}" presName="Name8" presStyleCnt="0"/>
      <dgm:spPr/>
    </dgm:pt>
    <dgm:pt modelId="{73B26EA1-4EB3-C847-8EB9-F7646CA0F440}" type="pres">
      <dgm:prSet presAssocID="{B7BDF720-FA0E-374E-A94F-BA851AD83CB8}" presName="level" presStyleLbl="node1" presStyleIdx="3" presStyleCnt="5" custScaleX="115326" custScaleY="108946">
        <dgm:presLayoutVars>
          <dgm:chMax val="1"/>
          <dgm:bulletEnabled val="1"/>
        </dgm:presLayoutVars>
      </dgm:prSet>
      <dgm:spPr/>
    </dgm:pt>
    <dgm:pt modelId="{33A03F14-FCBE-9542-ABCF-11B621B8CA20}" type="pres">
      <dgm:prSet presAssocID="{B7BDF720-FA0E-374E-A94F-BA851AD83CB8}" presName="levelTx" presStyleLbl="revTx" presStyleIdx="0" presStyleCnt="0">
        <dgm:presLayoutVars>
          <dgm:chMax val="1"/>
          <dgm:bulletEnabled val="1"/>
        </dgm:presLayoutVars>
      </dgm:prSet>
      <dgm:spPr/>
    </dgm:pt>
    <dgm:pt modelId="{51679CDA-0634-2A40-936A-F23970321FA3}" type="pres">
      <dgm:prSet presAssocID="{5825B4D3-89B6-6441-8399-CBCD82FEA1D2}" presName="Name8" presStyleCnt="0"/>
      <dgm:spPr/>
    </dgm:pt>
    <dgm:pt modelId="{5AA39FBD-4677-6343-A2D2-64BB86B81AEF}" type="pres">
      <dgm:prSet presAssocID="{5825B4D3-89B6-6441-8399-CBCD82FEA1D2}" presName="level" presStyleLbl="node1" presStyleIdx="4" presStyleCnt="5">
        <dgm:presLayoutVars>
          <dgm:chMax val="1"/>
          <dgm:bulletEnabled val="1"/>
        </dgm:presLayoutVars>
      </dgm:prSet>
      <dgm:spPr/>
    </dgm:pt>
    <dgm:pt modelId="{9A080CA3-8448-D248-9DD2-C13921B36125}" type="pres">
      <dgm:prSet presAssocID="{5825B4D3-89B6-6441-8399-CBCD82FEA1D2}" presName="levelTx" presStyleLbl="revTx" presStyleIdx="0" presStyleCnt="0">
        <dgm:presLayoutVars>
          <dgm:chMax val="1"/>
          <dgm:bulletEnabled val="1"/>
        </dgm:presLayoutVars>
      </dgm:prSet>
      <dgm:spPr/>
    </dgm:pt>
  </dgm:ptLst>
  <dgm:cxnLst>
    <dgm:cxn modelId="{69160019-6E5B-D24F-9CF9-9AC1E2DC77D0}" type="presOf" srcId="{5825B4D3-89B6-6441-8399-CBCD82FEA1D2}" destId="{5AA39FBD-4677-6343-A2D2-64BB86B81AEF}" srcOrd="0" destOrd="0" presId="urn:microsoft.com/office/officeart/2005/8/layout/pyramid1"/>
    <dgm:cxn modelId="{287ECB19-00E0-8C4A-84D6-30D77853F1EB}" srcId="{C13A6853-3BD9-8542-8797-27AB5D5F67FB}" destId="{5825B4D3-89B6-6441-8399-CBCD82FEA1D2}" srcOrd="4" destOrd="0" parTransId="{D829210C-17FE-EF4B-AFE0-63270FEB218B}" sibTransId="{21EB3446-8498-6B45-99B9-669B32B2621D}"/>
    <dgm:cxn modelId="{37518723-D252-B44F-BE99-F13A6D542C06}" srcId="{C13A6853-3BD9-8542-8797-27AB5D5F67FB}" destId="{190D3DEB-6834-A046-90AC-E977023E733D}" srcOrd="2" destOrd="0" parTransId="{0151729C-E633-C243-A771-200F277CB90E}" sibTransId="{4396A506-3257-1944-8224-6E36B0F830FF}"/>
    <dgm:cxn modelId="{BAF4F52F-DCC0-AB4A-9EDB-AE52D46AB40C}" srcId="{C13A6853-3BD9-8542-8797-27AB5D5F67FB}" destId="{B7BDF720-FA0E-374E-A94F-BA851AD83CB8}" srcOrd="3" destOrd="0" parTransId="{3DF1C56B-5763-8A4C-BC02-38FB58418CD4}" sibTransId="{CB4C48C5-E642-1C4D-B716-E5111DEF8FD9}"/>
    <dgm:cxn modelId="{6A5B5D34-4040-6844-ADDD-E30FFA9D7B1A}" type="presOf" srcId="{CFC4C221-3476-3148-BA27-7116A37F80DF}" destId="{99D0A17E-6274-B949-934C-FD3DABFCC4C2}" srcOrd="1" destOrd="0" presId="urn:microsoft.com/office/officeart/2005/8/layout/pyramid1"/>
    <dgm:cxn modelId="{F688F261-D039-FC45-A64B-FFD86E4DF0EA}" type="presOf" srcId="{12E4B198-0BEA-DA45-871F-DA81D94C783B}" destId="{3070E1A2-E844-6449-9E82-0AB9F0FF9525}" srcOrd="0" destOrd="0" presId="urn:microsoft.com/office/officeart/2005/8/layout/pyramid1"/>
    <dgm:cxn modelId="{02D6C966-BFB7-844B-9AB4-B4E2916ACB8F}" type="presOf" srcId="{B7BDF720-FA0E-374E-A94F-BA851AD83CB8}" destId="{73B26EA1-4EB3-C847-8EB9-F7646CA0F440}" srcOrd="0" destOrd="0" presId="urn:microsoft.com/office/officeart/2005/8/layout/pyramid1"/>
    <dgm:cxn modelId="{E2EDFD76-1323-AD46-A753-6740A0375450}" type="presOf" srcId="{C13A6853-3BD9-8542-8797-27AB5D5F67FB}" destId="{7856BEAD-7A60-3644-82F6-11825C69ECAC}" srcOrd="0" destOrd="0" presId="urn:microsoft.com/office/officeart/2005/8/layout/pyramid1"/>
    <dgm:cxn modelId="{0D735E78-89FC-3A4F-9EA6-285AEDBF6994}" srcId="{C13A6853-3BD9-8542-8797-27AB5D5F67FB}" destId="{12E4B198-0BEA-DA45-871F-DA81D94C783B}" srcOrd="1" destOrd="0" parTransId="{CDD0FA81-7A9C-EC48-80AB-A9025E124F11}" sibTransId="{EB72A648-AE43-E547-BB46-EB479BA04E6E}"/>
    <dgm:cxn modelId="{EF952E83-6E4B-4F4E-AF05-6C2E4AA6C2FD}" type="presOf" srcId="{5825B4D3-89B6-6441-8399-CBCD82FEA1D2}" destId="{9A080CA3-8448-D248-9DD2-C13921B36125}" srcOrd="1" destOrd="0" presId="urn:microsoft.com/office/officeart/2005/8/layout/pyramid1"/>
    <dgm:cxn modelId="{F78F128B-9B47-B34B-8C73-3BA2A5AF4C83}" type="presOf" srcId="{B7BDF720-FA0E-374E-A94F-BA851AD83CB8}" destId="{33A03F14-FCBE-9542-ABCF-11B621B8CA20}" srcOrd="1" destOrd="0" presId="urn:microsoft.com/office/officeart/2005/8/layout/pyramid1"/>
    <dgm:cxn modelId="{9659F2B8-1AAC-3C40-AF83-060F0A731A46}" type="presOf" srcId="{190D3DEB-6834-A046-90AC-E977023E733D}" destId="{8DE02678-439C-A049-A360-E60151F435DF}" srcOrd="0" destOrd="0" presId="urn:microsoft.com/office/officeart/2005/8/layout/pyramid1"/>
    <dgm:cxn modelId="{22CBC0CF-6872-A240-A616-656D5AB3966F}" type="presOf" srcId="{12E4B198-0BEA-DA45-871F-DA81D94C783B}" destId="{43FFD047-BAFF-FA43-80AC-95CF5DB6A46F}" srcOrd="1" destOrd="0" presId="urn:microsoft.com/office/officeart/2005/8/layout/pyramid1"/>
    <dgm:cxn modelId="{B5980ED1-47CF-DE44-B7ED-2E9ACD6E1E49}" srcId="{C13A6853-3BD9-8542-8797-27AB5D5F67FB}" destId="{CFC4C221-3476-3148-BA27-7116A37F80DF}" srcOrd="0" destOrd="0" parTransId="{06DA6E03-5747-6D4D-9370-4F2224063D41}" sibTransId="{75349AAE-9D13-4A49-A5D0-FB8F934C09F3}"/>
    <dgm:cxn modelId="{7C559CD5-57CA-6B42-AED1-1893FFD49B37}" type="presOf" srcId="{CFC4C221-3476-3148-BA27-7116A37F80DF}" destId="{F0BC088F-FACC-704E-B105-DBD550907EB3}" srcOrd="0" destOrd="0" presId="urn:microsoft.com/office/officeart/2005/8/layout/pyramid1"/>
    <dgm:cxn modelId="{853790E4-A021-BF45-BA51-B45AD59DEC4E}" type="presOf" srcId="{190D3DEB-6834-A046-90AC-E977023E733D}" destId="{2806BC89-B39B-C54B-9DD3-D0BBD16155F5}" srcOrd="1" destOrd="0" presId="urn:microsoft.com/office/officeart/2005/8/layout/pyramid1"/>
    <dgm:cxn modelId="{0C7D36C1-48F0-CE40-971A-60A16FA20AD0}" type="presParOf" srcId="{7856BEAD-7A60-3644-82F6-11825C69ECAC}" destId="{EA6CA078-C79B-9943-98AC-5C2300336796}" srcOrd="0" destOrd="0" presId="urn:microsoft.com/office/officeart/2005/8/layout/pyramid1"/>
    <dgm:cxn modelId="{084EDE91-249C-E341-B1A1-AC4598448ED5}" type="presParOf" srcId="{EA6CA078-C79B-9943-98AC-5C2300336796}" destId="{F0BC088F-FACC-704E-B105-DBD550907EB3}" srcOrd="0" destOrd="0" presId="urn:microsoft.com/office/officeart/2005/8/layout/pyramid1"/>
    <dgm:cxn modelId="{CD5C752B-4EC0-A941-91CA-6EDB06E8206E}" type="presParOf" srcId="{EA6CA078-C79B-9943-98AC-5C2300336796}" destId="{99D0A17E-6274-B949-934C-FD3DABFCC4C2}" srcOrd="1" destOrd="0" presId="urn:microsoft.com/office/officeart/2005/8/layout/pyramid1"/>
    <dgm:cxn modelId="{819BAB3B-AF6B-464F-A7EB-DD0610837425}" type="presParOf" srcId="{7856BEAD-7A60-3644-82F6-11825C69ECAC}" destId="{75EE1D51-E7A1-1940-AA7E-53E44C1A0751}" srcOrd="1" destOrd="0" presId="urn:microsoft.com/office/officeart/2005/8/layout/pyramid1"/>
    <dgm:cxn modelId="{C069B7F5-E0ED-CF4E-B24D-ED94EB0A462E}" type="presParOf" srcId="{75EE1D51-E7A1-1940-AA7E-53E44C1A0751}" destId="{3070E1A2-E844-6449-9E82-0AB9F0FF9525}" srcOrd="0" destOrd="0" presId="urn:microsoft.com/office/officeart/2005/8/layout/pyramid1"/>
    <dgm:cxn modelId="{E4309F1E-08AF-D541-B9CF-3206E28CE441}" type="presParOf" srcId="{75EE1D51-E7A1-1940-AA7E-53E44C1A0751}" destId="{43FFD047-BAFF-FA43-80AC-95CF5DB6A46F}" srcOrd="1" destOrd="0" presId="urn:microsoft.com/office/officeart/2005/8/layout/pyramid1"/>
    <dgm:cxn modelId="{FF339C2A-EB6B-4A49-A07B-A2C189834C0E}" type="presParOf" srcId="{7856BEAD-7A60-3644-82F6-11825C69ECAC}" destId="{1A07BD07-E912-E64B-8FF4-632AD2A4F43D}" srcOrd="2" destOrd="0" presId="urn:microsoft.com/office/officeart/2005/8/layout/pyramid1"/>
    <dgm:cxn modelId="{FF992011-BA45-0E4E-95C9-F87D8BE0D230}" type="presParOf" srcId="{1A07BD07-E912-E64B-8FF4-632AD2A4F43D}" destId="{8DE02678-439C-A049-A360-E60151F435DF}" srcOrd="0" destOrd="0" presId="urn:microsoft.com/office/officeart/2005/8/layout/pyramid1"/>
    <dgm:cxn modelId="{C6E0666B-7695-BE4D-9D98-860207C69AFC}" type="presParOf" srcId="{1A07BD07-E912-E64B-8FF4-632AD2A4F43D}" destId="{2806BC89-B39B-C54B-9DD3-D0BBD16155F5}" srcOrd="1" destOrd="0" presId="urn:microsoft.com/office/officeart/2005/8/layout/pyramid1"/>
    <dgm:cxn modelId="{230AC1A8-53A0-9040-A8E9-35A090F718C2}" type="presParOf" srcId="{7856BEAD-7A60-3644-82F6-11825C69ECAC}" destId="{658FBC41-F734-5D44-BA11-A22777D63D55}" srcOrd="3" destOrd="0" presId="urn:microsoft.com/office/officeart/2005/8/layout/pyramid1"/>
    <dgm:cxn modelId="{F23CACF7-D150-674D-9C7C-1594623E228E}" type="presParOf" srcId="{658FBC41-F734-5D44-BA11-A22777D63D55}" destId="{73B26EA1-4EB3-C847-8EB9-F7646CA0F440}" srcOrd="0" destOrd="0" presId="urn:microsoft.com/office/officeart/2005/8/layout/pyramid1"/>
    <dgm:cxn modelId="{E8F34E33-007B-5049-8DEF-7A5FA31F74AB}" type="presParOf" srcId="{658FBC41-F734-5D44-BA11-A22777D63D55}" destId="{33A03F14-FCBE-9542-ABCF-11B621B8CA20}" srcOrd="1" destOrd="0" presId="urn:microsoft.com/office/officeart/2005/8/layout/pyramid1"/>
    <dgm:cxn modelId="{5BD4C861-D851-A54B-8832-CD37760E1FEA}" type="presParOf" srcId="{7856BEAD-7A60-3644-82F6-11825C69ECAC}" destId="{51679CDA-0634-2A40-936A-F23970321FA3}" srcOrd="4" destOrd="0" presId="urn:microsoft.com/office/officeart/2005/8/layout/pyramid1"/>
    <dgm:cxn modelId="{04957892-F8C8-6248-9354-CC9F1ADC22FA}" type="presParOf" srcId="{51679CDA-0634-2A40-936A-F23970321FA3}" destId="{5AA39FBD-4677-6343-A2D2-64BB86B81AEF}" srcOrd="0" destOrd="0" presId="urn:microsoft.com/office/officeart/2005/8/layout/pyramid1"/>
    <dgm:cxn modelId="{700E7D8C-4C85-8341-BAB6-37C8071A99B5}" type="presParOf" srcId="{51679CDA-0634-2A40-936A-F23970321FA3}" destId="{9A080CA3-8448-D248-9DD2-C13921B3612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C088F-FACC-704E-B105-DBD550907EB3}">
      <dsp:nvSpPr>
        <dsp:cNvPr id="0" name=""/>
        <dsp:cNvSpPr/>
      </dsp:nvSpPr>
      <dsp:spPr>
        <a:xfrm>
          <a:off x="2333784" y="0"/>
          <a:ext cx="1934214"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Decision </a:t>
          </a:r>
        </a:p>
        <a:p>
          <a:pPr marL="0" lvl="0" indent="0" algn="ctr" defTabSz="800100">
            <a:lnSpc>
              <a:spcPct val="90000"/>
            </a:lnSpc>
            <a:spcBef>
              <a:spcPct val="0"/>
            </a:spcBef>
            <a:spcAft>
              <a:spcPct val="35000"/>
            </a:spcAft>
            <a:buNone/>
          </a:pPr>
          <a:r>
            <a:rPr lang="en-US" sz="1800" kern="1200" dirty="0"/>
            <a:t>Making</a:t>
          </a:r>
        </a:p>
      </dsp:txBody>
      <dsp:txXfrm>
        <a:off x="2333784" y="0"/>
        <a:ext cx="1934214" cy="1000653"/>
      </dsp:txXfrm>
    </dsp:sp>
    <dsp:sp modelId="{3070E1A2-E844-6449-9E82-0AB9F0FF9525}">
      <dsp:nvSpPr>
        <dsp:cNvPr id="0" name=""/>
        <dsp:cNvSpPr/>
      </dsp:nvSpPr>
      <dsp:spPr>
        <a:xfrm>
          <a:off x="1738320" y="1000653"/>
          <a:ext cx="3125142"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 Prediction / </a:t>
          </a:r>
          <a:r>
            <a:rPr lang="en-US" sz="1800" kern="1200" dirty="0" err="1"/>
            <a:t>Hyp</a:t>
          </a:r>
          <a:r>
            <a:rPr lang="en-US" sz="1800" kern="1200" dirty="0"/>
            <a:t>. Testing</a:t>
          </a:r>
        </a:p>
      </dsp:txBody>
      <dsp:txXfrm>
        <a:off x="2285220" y="1000653"/>
        <a:ext cx="2031342" cy="1000653"/>
      </dsp:txXfrm>
    </dsp:sp>
    <dsp:sp modelId="{8DE02678-439C-A049-A360-E60151F435DF}">
      <dsp:nvSpPr>
        <dsp:cNvPr id="0" name=""/>
        <dsp:cNvSpPr/>
      </dsp:nvSpPr>
      <dsp:spPr>
        <a:xfrm>
          <a:off x="947765" y="2001306"/>
          <a:ext cx="4706252" cy="1171154"/>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Exploration</a:t>
          </a:r>
        </a:p>
      </dsp:txBody>
      <dsp:txXfrm>
        <a:off x="1771359" y="2001306"/>
        <a:ext cx="3059064" cy="1171154"/>
      </dsp:txXfrm>
    </dsp:sp>
    <dsp:sp modelId="{73B26EA1-4EB3-C847-8EB9-F7646CA0F440}">
      <dsp:nvSpPr>
        <dsp:cNvPr id="0" name=""/>
        <dsp:cNvSpPr/>
      </dsp:nvSpPr>
      <dsp:spPr>
        <a:xfrm>
          <a:off x="217849" y="3172460"/>
          <a:ext cx="6166084" cy="1090171"/>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Aggregation, Preprocessing, and Warehousing</a:t>
          </a:r>
        </a:p>
      </dsp:txBody>
      <dsp:txXfrm>
        <a:off x="1296914" y="3172460"/>
        <a:ext cx="4007955" cy="1090171"/>
      </dsp:txXfrm>
    </dsp:sp>
    <dsp:sp modelId="{5AA39FBD-4677-6343-A2D2-64BB86B81AEF}">
      <dsp:nvSpPr>
        <dsp:cNvPr id="0" name=""/>
        <dsp:cNvSpPr/>
      </dsp:nvSpPr>
      <dsp:spPr>
        <a:xfrm>
          <a:off x="0" y="4262631"/>
          <a:ext cx="6601784" cy="1000653"/>
        </a:xfrm>
        <a:prstGeom prst="trapezoid">
          <a:avLst>
            <a:gd name="adj" fmla="val 627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 and Gathering</a:t>
          </a:r>
        </a:p>
      </dsp:txBody>
      <dsp:txXfrm>
        <a:off x="1155312" y="4262631"/>
        <a:ext cx="4291159" cy="100065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28604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318728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23</a:t>
            </a:fld>
            <a:endParaRPr lang="en-US"/>
          </a:p>
        </p:txBody>
      </p:sp>
    </p:spTree>
    <p:extLst>
      <p:ext uri="{BB962C8B-B14F-4D97-AF65-F5344CB8AC3E}">
        <p14:creationId xmlns:p14="http://schemas.microsoft.com/office/powerpoint/2010/main" val="405399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24</a:t>
            </a:fld>
            <a:endParaRPr lang="en-US"/>
          </a:p>
        </p:txBody>
      </p:sp>
    </p:spTree>
    <p:extLst>
      <p:ext uri="{BB962C8B-B14F-4D97-AF65-F5344CB8AC3E}">
        <p14:creationId xmlns:p14="http://schemas.microsoft.com/office/powerpoint/2010/main" val="17249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8C36C-6B03-42A4-8E07-0976931D9CBC}" type="slidenum">
              <a:rPr lang="en-US" smtClean="0"/>
              <a:t>31</a:t>
            </a:fld>
            <a:endParaRPr lang="en-US"/>
          </a:p>
        </p:txBody>
      </p:sp>
    </p:spTree>
    <p:extLst>
      <p:ext uri="{BB962C8B-B14F-4D97-AF65-F5344CB8AC3E}">
        <p14:creationId xmlns:p14="http://schemas.microsoft.com/office/powerpoint/2010/main" val="318728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39</a:t>
            </a:fld>
            <a:endParaRPr lang="en-US"/>
          </a:p>
        </p:txBody>
      </p:sp>
    </p:spTree>
    <p:extLst>
      <p:ext uri="{BB962C8B-B14F-4D97-AF65-F5344CB8AC3E}">
        <p14:creationId xmlns:p14="http://schemas.microsoft.com/office/powerpoint/2010/main" val="307284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23723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45</a:t>
            </a:fld>
            <a:endParaRPr lang="en-US"/>
          </a:p>
        </p:txBody>
      </p:sp>
    </p:spTree>
    <p:extLst>
      <p:ext uri="{BB962C8B-B14F-4D97-AF65-F5344CB8AC3E}">
        <p14:creationId xmlns:p14="http://schemas.microsoft.com/office/powerpoint/2010/main" val="63994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“Sabermetrics” = “SABR” = “Society for American </a:t>
            </a:r>
            <a:r>
              <a:rPr lang="en-US"/>
              <a:t>Baseball Research”</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49</a:t>
            </a:fld>
            <a:endParaRPr lang="en-US"/>
          </a:p>
        </p:txBody>
      </p:sp>
    </p:spTree>
    <p:extLst>
      <p:ext uri="{BB962C8B-B14F-4D97-AF65-F5344CB8AC3E}">
        <p14:creationId xmlns:p14="http://schemas.microsoft.com/office/powerpoint/2010/main" val="3108373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976988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Lst>
  <p:hf hd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DIKW_pyramid"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ulane.edu/maps-directions"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aglazier@tulane.edu" TargetMode="External"/><Relationship Id="rId2" Type="http://schemas.openxmlformats.org/officeDocument/2006/relationships/hyperlink" Target="mailto:nsmattei@tulane.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msc320.github.i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2.tiff"/><Relationship Id="rId7" Type="http://schemas.openxmlformats.org/officeDocument/2006/relationships/image" Target="../media/image35.tiff"/><Relationship Id="rId2" Type="http://schemas.openxmlformats.org/officeDocument/2006/relationships/hyperlink" Target="https://rebrand.ly/DSQuestions" TargetMode="Externa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2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25.tiff"/><Relationship Id="rId9" Type="http://schemas.openxmlformats.org/officeDocument/2006/relationships/image" Target="../media/image37.tiff"/></Relationships>
</file>

<file path=ppt/slides/_rels/slide21.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hyperlink" Target="https://www.inferentialthinking.com/chapters/intro" TargetMode="External"/><Relationship Id="rId4" Type="http://schemas.openxmlformats.org/officeDocument/2006/relationships/hyperlink" Target="https://github.com/jakevdp/PythonDataScienceHandboo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ndresgogo.github.i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think.cs.vt.edu/corgis/" TargetMode="External"/><Relationship Id="rId3" Type="http://schemas.openxmlformats.org/officeDocument/2006/relationships/hyperlink" Target="https://cloud.google.com/bigquery/public-data/" TargetMode="External"/><Relationship Id="rId7" Type="http://schemas.openxmlformats.org/officeDocument/2006/relationships/hyperlink" Target="https://docs.google.com/spreadsheets/d/1wZhPLMCHKJvwOkP4juclhjFgqIY8fQFMemwKL2c64vk/edit#gid=0"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6" Type="http://schemas.openxmlformats.org/officeDocument/2006/relationships/hyperlink" Target="https://tinyletter.com/data-is-plural" TargetMode="External"/><Relationship Id="rId5" Type="http://schemas.openxmlformats.org/officeDocument/2006/relationships/hyperlink" Target="https://aws.amazon.com/public-datasets/" TargetMode="External"/><Relationship Id="rId10" Type="http://schemas.openxmlformats.org/officeDocument/2006/relationships/hyperlink" Target="https://docs.google.com/spreadsheets/d/e/2PACX-1vQlv2BpO7TsU2UAE7iQwCUxvxn9LTXEPPj5EnA0l9-DJSwCDZU0xg_IhWBItZ7bNvZ_BnznuOrYYy0i/pubhtml" TargetMode="External"/><Relationship Id="rId4" Type="http://schemas.openxmlformats.org/officeDocument/2006/relationships/hyperlink" Target="https://www.kaggle.com/datasets" TargetMode="External"/><Relationship Id="rId9" Type="http://schemas.openxmlformats.org/officeDocument/2006/relationships/hyperlink" Target="https://github.com/awesomedata/awesome-public-datase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scientificamerican.com/article/students-are-better-off-without-a-laptop-in-the-classro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llege.tulane.edu/code-of-academic-conduct" TargetMode="External"/><Relationship Id="rId2" Type="http://schemas.openxmlformats.org/officeDocument/2006/relationships/hyperlink" Target="http://tulane.edu/college/code.cfm" TargetMode="External"/><Relationship Id="rId1" Type="http://schemas.openxmlformats.org/officeDocument/2006/relationships/slideLayout" Target="../slideLayouts/slideLayout2.xml"/><Relationship Id="rId4" Type="http://schemas.openxmlformats.org/officeDocument/2006/relationships/hyperlink" Target="https://conduct.tulane.edu/resources/code-student-conduc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tulane.edu/concerns" TargetMode="External"/><Relationship Id="rId2" Type="http://schemas.openxmlformats.org/officeDocument/2006/relationships/hyperlink" Target="https://allin.tulane.edu/"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hyperlink" Target="http://jpdickerson.com/" TargetMode="External"/><Relationship Id="rId3" Type="http://schemas.openxmlformats.org/officeDocument/2006/relationships/hyperlink" Target="https://en.wikipedia.org/wiki/Section_230_of_the_Communications_Decency_Act" TargetMode="External"/><Relationship Id="rId7" Type="http://schemas.openxmlformats.org/officeDocument/2006/relationships/image" Target="../media/image61.tiff"/><Relationship Id="rId2" Type="http://schemas.openxmlformats.org/officeDocument/2006/relationships/hyperlink" Target="http://www.md4sg.com/" TargetMode="External"/><Relationship Id="rId1" Type="http://schemas.openxmlformats.org/officeDocument/2006/relationships/slideLayout" Target="../slideLayouts/slideLayout2.xml"/><Relationship Id="rId6" Type="http://schemas.openxmlformats.org/officeDocument/2006/relationships/image" Target="../media/image60.tiff"/><Relationship Id="rId5" Type="http://schemas.openxmlformats.org/officeDocument/2006/relationships/image" Target="../media/image59.png"/><Relationship Id="rId4" Type="http://schemas.openxmlformats.org/officeDocument/2006/relationships/hyperlink" Target="https://www.vox.com/2019/3/21/18275746/facebook-settles-ad-discrimination-lawsuit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edalspercapita.com/#medals-per-capita:summ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png"/><Relationship Id="rId4" Type="http://schemas.openxmlformats.org/officeDocument/2006/relationships/image" Target="../media/image6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dnuggets.com/2016/10/battle-data-science-venn-diagrams.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www.ibm.com/support/knowledgecenter/SS3RA7_18.2.0/modeler_crispdm_ddita/clementine/crisp_help/crisp_overview_container.html" TargetMode="Externa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1470025"/>
          </a:xfrm>
        </p:spPr>
        <p:txBody>
          <a:bodyPr/>
          <a:lstStyle/>
          <a:p>
            <a:r>
              <a:rPr lang="en-US" sz="4400" dirty="0"/>
              <a:t>Introduction to Data Science</a:t>
            </a:r>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4572000"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solidFill>
                <a:schemeClr val="tx2"/>
              </a:solidFill>
            </a:endParaRPr>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34CA-4780-4A43-B9B2-6049D6144616}"/>
              </a:ext>
            </a:extLst>
          </p:cNvPr>
          <p:cNvSpPr>
            <a:spLocks noGrp="1"/>
          </p:cNvSpPr>
          <p:nvPr>
            <p:ph type="title"/>
          </p:nvPr>
        </p:nvSpPr>
        <p:spPr/>
        <p:txBody>
          <a:bodyPr/>
          <a:lstStyle/>
          <a:p>
            <a:r>
              <a:rPr lang="en-US" dirty="0"/>
              <a:t>Data Science Pyramid</a:t>
            </a:r>
          </a:p>
        </p:txBody>
      </p:sp>
      <p:sp>
        <p:nvSpPr>
          <p:cNvPr id="3" name="Content Placeholder 2">
            <a:extLst>
              <a:ext uri="{FF2B5EF4-FFF2-40B4-BE49-F238E27FC236}">
                <a16:creationId xmlns:a16="http://schemas.microsoft.com/office/drawing/2014/main" id="{882528F0-A57E-4A43-BD30-419B2E4D4E6B}"/>
              </a:ext>
            </a:extLst>
          </p:cNvPr>
          <p:cNvSpPr>
            <a:spLocks noGrp="1"/>
          </p:cNvSpPr>
          <p:nvPr>
            <p:ph idx="1"/>
          </p:nvPr>
        </p:nvSpPr>
        <p:spPr>
          <a:xfrm>
            <a:off x="609600" y="1803788"/>
            <a:ext cx="5593491" cy="4322377"/>
          </a:xfrm>
        </p:spPr>
        <p:txBody>
          <a:bodyPr/>
          <a:lstStyle/>
          <a:p>
            <a:r>
              <a:rPr lang="en-US" dirty="0"/>
              <a:t>Adapted from </a:t>
            </a:r>
            <a:r>
              <a:rPr lang="en-US" i="1" dirty="0"/>
              <a:t>Data Science, </a:t>
            </a:r>
            <a:r>
              <a:rPr lang="en-US" dirty="0"/>
              <a:t>Kelleher and Tierney – Taken from </a:t>
            </a:r>
            <a:r>
              <a:rPr lang="en-US" i="1" dirty="0"/>
              <a:t>Data Mining</a:t>
            </a:r>
            <a:r>
              <a:rPr lang="en-US" dirty="0"/>
              <a:t> by Han, </a:t>
            </a:r>
            <a:r>
              <a:rPr lang="en-US" dirty="0" err="1"/>
              <a:t>Kamber</a:t>
            </a:r>
            <a:r>
              <a:rPr lang="en-US" dirty="0"/>
              <a:t>, and Pei.</a:t>
            </a:r>
          </a:p>
          <a:p>
            <a:endParaRPr lang="en-US" dirty="0"/>
          </a:p>
          <a:p>
            <a:r>
              <a:rPr lang="en-US" dirty="0"/>
              <a:t>Related to the DIKW Pyramid -  </a:t>
            </a:r>
            <a:r>
              <a:rPr lang="en-US" dirty="0">
                <a:hlinkClick r:id="rId2"/>
              </a:rPr>
              <a:t>https://en.wikipedia.org/wiki/DIKW_pyramid</a:t>
            </a:r>
            <a:endParaRPr lang="en-US" dirty="0"/>
          </a:p>
        </p:txBody>
      </p:sp>
      <p:sp>
        <p:nvSpPr>
          <p:cNvPr id="4" name="Slide Number Placeholder 3">
            <a:extLst>
              <a:ext uri="{FF2B5EF4-FFF2-40B4-BE49-F238E27FC236}">
                <a16:creationId xmlns:a16="http://schemas.microsoft.com/office/drawing/2014/main" id="{B239948F-F6D0-2341-8FA1-F86C29DAF01A}"/>
              </a:ext>
            </a:extLst>
          </p:cNvPr>
          <p:cNvSpPr>
            <a:spLocks noGrp="1"/>
          </p:cNvSpPr>
          <p:nvPr>
            <p:ph type="sldNum" sz="quarter" idx="11"/>
          </p:nvPr>
        </p:nvSpPr>
        <p:spPr/>
        <p:txBody>
          <a:bodyPr/>
          <a:lstStyle/>
          <a:p>
            <a:fld id="{AE9108BD-1B63-5E42-A3EF-D85B2E21F76C}" type="slidenum">
              <a:rPr lang="en-US" smtClean="0"/>
              <a:t>10</a:t>
            </a:fld>
            <a:endParaRPr lang="en-US"/>
          </a:p>
        </p:txBody>
      </p:sp>
      <p:graphicFrame>
        <p:nvGraphicFramePr>
          <p:cNvPr id="5" name="Diagram 4">
            <a:extLst>
              <a:ext uri="{FF2B5EF4-FFF2-40B4-BE49-F238E27FC236}">
                <a16:creationId xmlns:a16="http://schemas.microsoft.com/office/drawing/2014/main" id="{68E6C46F-4B97-6D4A-B31C-A99998070C45}"/>
              </a:ext>
            </a:extLst>
          </p:cNvPr>
          <p:cNvGraphicFramePr/>
          <p:nvPr>
            <p:extLst>
              <p:ext uri="{D42A27DB-BD31-4B8C-83A1-F6EECF244321}">
                <p14:modId xmlns:p14="http://schemas.microsoft.com/office/powerpoint/2010/main" val="2855410247"/>
              </p:ext>
            </p:extLst>
          </p:nvPr>
        </p:nvGraphicFramePr>
        <p:xfrm>
          <a:off x="5461686" y="1203615"/>
          <a:ext cx="6601784" cy="5263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1485057-1F9B-B840-A63A-C4908B5FF67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08897" y="4226011"/>
            <a:ext cx="3140070" cy="2446638"/>
          </a:xfrm>
          <a:prstGeom prst="rect">
            <a:avLst/>
          </a:prstGeom>
        </p:spPr>
      </p:pic>
    </p:spTree>
    <p:extLst>
      <p:ext uri="{BB962C8B-B14F-4D97-AF65-F5344CB8AC3E}">
        <p14:creationId xmlns:p14="http://schemas.microsoft.com/office/powerpoint/2010/main" val="407045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042161" y="1382078"/>
            <a:ext cx="8052435" cy="3901122"/>
          </a:xfrm>
          <a:prstGeom prst="roundRect">
            <a:avLst/>
          </a:prstGeom>
          <a:solidFill>
            <a:schemeClr val="accent2">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800" dirty="0"/>
              <a:t>“The ability to take data—to be able to </a:t>
            </a:r>
            <a:r>
              <a:rPr lang="en-US" sz="2800" dirty="0">
                <a:solidFill>
                  <a:srgbClr val="215C4E"/>
                </a:solidFill>
              </a:rPr>
              <a:t>understand</a:t>
            </a:r>
            <a:r>
              <a:rPr lang="en-US" sz="2800" dirty="0"/>
              <a:t> it, to </a:t>
            </a:r>
            <a:r>
              <a:rPr lang="en-US" sz="2800" dirty="0">
                <a:solidFill>
                  <a:srgbClr val="215C4E"/>
                </a:solidFill>
              </a:rPr>
              <a:t>process</a:t>
            </a:r>
            <a:r>
              <a:rPr lang="en-US" sz="2800" dirty="0"/>
              <a:t> it, to </a:t>
            </a:r>
            <a:r>
              <a:rPr lang="en-US" sz="2800" dirty="0">
                <a:solidFill>
                  <a:srgbClr val="215C4E"/>
                </a:solidFill>
              </a:rPr>
              <a:t>extract value </a:t>
            </a:r>
            <a:r>
              <a:rPr lang="en-US" sz="2800" dirty="0"/>
              <a:t>from it, to </a:t>
            </a:r>
            <a:r>
              <a:rPr lang="en-US" sz="2800" dirty="0">
                <a:solidFill>
                  <a:srgbClr val="215C4E"/>
                </a:solidFill>
              </a:rPr>
              <a:t>visualize</a:t>
            </a:r>
            <a:r>
              <a:rPr lang="en-US" sz="2800" dirty="0"/>
              <a:t> it, to </a:t>
            </a:r>
            <a:r>
              <a:rPr lang="en-US" sz="2800" dirty="0">
                <a:solidFill>
                  <a:srgbClr val="215C4E"/>
                </a:solidFill>
              </a:rPr>
              <a:t>communicate</a:t>
            </a:r>
            <a:r>
              <a:rPr lang="en-US" sz="2800" dirty="0"/>
              <a:t> it—that’s going to be a hugely important skill in the next decades, not only at the professional level but even at the educational level for elementary school kids, for high school kids, for college kids.” </a:t>
            </a:r>
          </a:p>
        </p:txBody>
      </p:sp>
      <p:sp>
        <p:nvSpPr>
          <p:cNvPr id="8" name="TextBox 7"/>
          <p:cNvSpPr txBox="1"/>
          <p:nvPr/>
        </p:nvSpPr>
        <p:spPr>
          <a:xfrm>
            <a:off x="2042161" y="5410199"/>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grpSp>
        <p:nvGrpSpPr>
          <p:cNvPr id="5" name="Group 4">
            <a:extLst>
              <a:ext uri="{FF2B5EF4-FFF2-40B4-BE49-F238E27FC236}">
                <a16:creationId xmlns:a16="http://schemas.microsoft.com/office/drawing/2014/main" id="{6662B5BB-65A9-3D46-8A2E-0626F9604061}"/>
              </a:ext>
            </a:extLst>
          </p:cNvPr>
          <p:cNvGrpSpPr/>
          <p:nvPr/>
        </p:nvGrpSpPr>
        <p:grpSpPr>
          <a:xfrm>
            <a:off x="9477006" y="4349543"/>
            <a:ext cx="2519680" cy="2376378"/>
            <a:chOff x="5130800" y="1752600"/>
            <a:chExt cx="2519680" cy="2376378"/>
          </a:xfrm>
        </p:grpSpPr>
        <p:pic>
          <p:nvPicPr>
            <p:cNvPr id="6" name="Picture 5">
              <a:extLst>
                <a:ext uri="{FF2B5EF4-FFF2-40B4-BE49-F238E27FC236}">
                  <a16:creationId xmlns:a16="http://schemas.microsoft.com/office/drawing/2014/main" id="{CB0DC55C-55C3-F94E-9FAC-A5547F0EE8D2}"/>
                </a:ext>
              </a:extLst>
            </p:cNvPr>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A3A55AE1-0A69-8E46-8854-20C86F120955}"/>
                </a:ext>
              </a:extLst>
            </p:cNvPr>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7299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a:xfrm>
            <a:off x="609601" y="1803788"/>
            <a:ext cx="8021782" cy="4322377"/>
          </a:xfrm>
        </p:spPr>
        <p:txBody>
          <a:bodyPr>
            <a:normAutofit lnSpcReduction="10000"/>
          </a:bodyPr>
          <a:lstStyle/>
          <a:p>
            <a:r>
              <a:rPr lang="en-US" dirty="0"/>
              <a:t>You’ll learn to take data:</a:t>
            </a:r>
          </a:p>
          <a:p>
            <a:pPr marL="854075" lvl="1" indent="-342900">
              <a:buFont typeface="Arial" charset="0"/>
              <a:buChar char="•"/>
            </a:pPr>
            <a:r>
              <a:rPr lang="en-US" b="0" dirty="0"/>
              <a:t>Process it; Visualize it; Understand it; Communicate it; Extract value from it</a:t>
            </a:r>
          </a:p>
          <a:p>
            <a:r>
              <a:rPr lang="en-US" dirty="0"/>
              <a:t>At the conclusion of this course students will be able to:</a:t>
            </a:r>
          </a:p>
          <a:p>
            <a:pPr lvl="1"/>
            <a:r>
              <a:rPr lang="en-US" dirty="0"/>
              <a:t>Open, load, and manipulate data using industry standard tools.</a:t>
            </a:r>
          </a:p>
          <a:p>
            <a:pPr lvl="1"/>
            <a:r>
              <a:rPr lang="en-US" dirty="0"/>
              <a:t>Have a basic understanding of data management and storage systems.</a:t>
            </a:r>
          </a:p>
          <a:p>
            <a:pPr lvl="1"/>
            <a:r>
              <a:rPr lang="en-US" dirty="0"/>
              <a:t>Be able to clean data and perform basic statistical analysis of the data including visualization.</a:t>
            </a:r>
          </a:p>
          <a:p>
            <a:pPr lvl="1"/>
            <a:r>
              <a:rPr lang="en-US" dirty="0"/>
              <a:t>Have an understanding of statistical hypothesis testing including t-tests and bootstrapped confidence intervals.</a:t>
            </a:r>
          </a:p>
          <a:p>
            <a:pPr lvl="1"/>
            <a:r>
              <a:rPr lang="en-US" dirty="0"/>
              <a:t>Be able to use one or more machine learning algorithms for classification, regression, and prediction of data.</a:t>
            </a:r>
          </a:p>
          <a:p>
            <a:pPr lvl="1"/>
            <a:r>
              <a:rPr lang="en-US" dirty="0"/>
              <a:t>Be able to present the results of a complete data analysis in written, visual, and presentation.</a:t>
            </a:r>
          </a:p>
          <a:p>
            <a:pPr marL="342900" indent="-342900">
              <a:buFont typeface="Arial" charset="0"/>
              <a:buChar char="•"/>
            </a:pPr>
            <a:endParaRPr lang="en-US" b="0" dirty="0"/>
          </a:p>
        </p:txBody>
      </p:sp>
      <p:pic>
        <p:nvPicPr>
          <p:cNvPr id="9" name="Picture 8">
            <a:extLst>
              <a:ext uri="{FF2B5EF4-FFF2-40B4-BE49-F238E27FC236}">
                <a16:creationId xmlns:a16="http://schemas.microsoft.com/office/drawing/2014/main" id="{D1519304-EE20-0048-ABAA-8F1443584D16}"/>
              </a:ext>
            </a:extLst>
          </p:cNvPr>
          <p:cNvPicPr>
            <a:picLocks/>
          </p:cNvPicPr>
          <p:nvPr/>
        </p:nvPicPr>
        <p:blipFill>
          <a:blip r:embed="rId2"/>
          <a:stretch>
            <a:fillRect/>
          </a:stretch>
        </p:blipFill>
        <p:spPr>
          <a:xfrm>
            <a:off x="9802092" y="1397000"/>
            <a:ext cx="1625600" cy="1625600"/>
          </a:xfrm>
          <a:prstGeom prst="rect">
            <a:avLst/>
          </a:prstGeom>
        </p:spPr>
      </p:pic>
    </p:spTree>
    <p:extLst>
      <p:ext uri="{BB962C8B-B14F-4D97-AF65-F5344CB8AC3E}">
        <p14:creationId xmlns:p14="http://schemas.microsoft.com/office/powerpoint/2010/main" val="76154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2C50-AA9B-BB4D-8320-C80E0302E31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F176D2F-ABCF-5A4A-8596-DBE3293548B9}"/>
              </a:ext>
            </a:extLst>
          </p:cNvPr>
          <p:cNvSpPr>
            <a:spLocks noGrp="1"/>
          </p:cNvSpPr>
          <p:nvPr>
            <p:ph idx="1"/>
          </p:nvPr>
        </p:nvSpPr>
        <p:spPr/>
        <p:txBody>
          <a:bodyPr/>
          <a:lstStyle/>
          <a:p>
            <a:r>
              <a:rPr lang="en-US" dirty="0"/>
              <a:t>Course Webpage:</a:t>
            </a:r>
          </a:p>
          <a:p>
            <a:pPr lvl="1"/>
            <a:r>
              <a:rPr lang="en-US" b="1" dirty="0">
                <a:solidFill>
                  <a:srgbClr val="215C4E"/>
                </a:solidFill>
                <a:hlinkClick r:id="rId2">
                  <a:extLst>
                    <a:ext uri="{A12FA001-AC4F-418D-AE19-62706E023703}">
                      <ahyp:hlinkClr xmlns:ahyp="http://schemas.microsoft.com/office/drawing/2018/hyperlinkcolor" val="tx"/>
                    </a:ext>
                  </a:extLst>
                </a:hlinkClick>
              </a:rPr>
              <a:t>https://rebrand.ly/TUDataScience</a:t>
            </a:r>
            <a:endParaRPr lang="en-US" b="1" dirty="0">
              <a:solidFill>
                <a:srgbClr val="215C4E"/>
              </a:solidFill>
            </a:endParaRPr>
          </a:p>
          <a:p>
            <a:pPr lvl="1"/>
            <a:r>
              <a:rPr lang="en-US" dirty="0"/>
              <a:t>We will use this post all course material including projects, readings, and slides.</a:t>
            </a:r>
          </a:p>
          <a:p>
            <a:pPr lvl="1"/>
            <a:r>
              <a:rPr lang="en-US" dirty="0"/>
              <a:t>Quizzes and projects will be turned in through Canvas / GitHub.</a:t>
            </a:r>
          </a:p>
          <a:p>
            <a:endParaRPr lang="en-US" dirty="0"/>
          </a:p>
          <a:p>
            <a:r>
              <a:rPr lang="en-US" dirty="0"/>
              <a:t>Time and Place</a:t>
            </a:r>
          </a:p>
          <a:p>
            <a:pPr lvl="1"/>
            <a:r>
              <a:rPr lang="en-US" b="1" dirty="0"/>
              <a:t>Lectures:</a:t>
            </a:r>
            <a:r>
              <a:rPr lang="en-US" dirty="0"/>
              <a:t> Tuesdays and Thursdays </a:t>
            </a:r>
          </a:p>
          <a:p>
            <a:pPr lvl="1"/>
            <a:r>
              <a:rPr lang="en-US" b="1" dirty="0"/>
              <a:t>Room: </a:t>
            </a:r>
            <a:r>
              <a:rPr lang="en-US" dirty="0"/>
              <a:t>Stanly Thomas 302 (</a:t>
            </a:r>
            <a:r>
              <a:rPr lang="en-US" u="sng" dirty="0">
                <a:hlinkClick r:id="rId3"/>
              </a:rPr>
              <a:t>Building 10</a:t>
            </a:r>
            <a:r>
              <a:rPr lang="en-US" dirty="0"/>
              <a:t>)</a:t>
            </a:r>
          </a:p>
          <a:p>
            <a:pPr lvl="1"/>
            <a:r>
              <a:rPr lang="en-US" b="1" dirty="0"/>
              <a:t>Time: </a:t>
            </a:r>
            <a:r>
              <a:rPr lang="en-US" dirty="0"/>
              <a:t>1100 – 1215</a:t>
            </a:r>
          </a:p>
          <a:p>
            <a:pPr lvl="1"/>
            <a:endParaRPr lang="en-US" dirty="0"/>
          </a:p>
        </p:txBody>
      </p:sp>
      <p:sp>
        <p:nvSpPr>
          <p:cNvPr id="4" name="Slide Number Placeholder 3">
            <a:extLst>
              <a:ext uri="{FF2B5EF4-FFF2-40B4-BE49-F238E27FC236}">
                <a16:creationId xmlns:a16="http://schemas.microsoft.com/office/drawing/2014/main" id="{6B8ED94A-6C5B-CC4B-9B9C-A66E16C3C728}"/>
              </a:ext>
            </a:extLst>
          </p:cNvPr>
          <p:cNvSpPr>
            <a:spLocks noGrp="1"/>
          </p:cNvSpPr>
          <p:nvPr>
            <p:ph type="sldNum" sz="quarter" idx="11"/>
          </p:nvPr>
        </p:nvSpPr>
        <p:spPr/>
        <p:txBody>
          <a:bodyPr/>
          <a:lstStyle/>
          <a:p>
            <a:fld id="{AE9108BD-1B63-5E42-A3EF-D85B2E21F76C}" type="slidenum">
              <a:rPr lang="en-US" smtClean="0"/>
              <a:t>13</a:t>
            </a:fld>
            <a:endParaRPr lang="en-US"/>
          </a:p>
        </p:txBody>
      </p:sp>
    </p:spTree>
    <p:extLst>
      <p:ext uri="{BB962C8B-B14F-4D97-AF65-F5344CB8AC3E}">
        <p14:creationId xmlns:p14="http://schemas.microsoft.com/office/powerpoint/2010/main" val="60439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D8F6-937E-CD42-8CC8-59434F201027}"/>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BC7FCFB5-4FA6-3E44-84D1-7F731ABFAD75}"/>
              </a:ext>
            </a:extLst>
          </p:cNvPr>
          <p:cNvSpPr>
            <a:spLocks noGrp="1"/>
          </p:cNvSpPr>
          <p:nvPr>
            <p:ph idx="1"/>
          </p:nvPr>
        </p:nvSpPr>
        <p:spPr/>
        <p:txBody>
          <a:bodyPr/>
          <a:lstStyle/>
          <a:p>
            <a:pPr>
              <a:lnSpc>
                <a:spcPct val="110000"/>
              </a:lnSpc>
            </a:pPr>
            <a:r>
              <a:rPr lang="en-US" b="1" dirty="0"/>
              <a:t>Instructor: </a:t>
            </a:r>
            <a:r>
              <a:rPr lang="en-US" dirty="0"/>
              <a:t>Prof. Nicholas </a:t>
            </a:r>
            <a:r>
              <a:rPr lang="en-US" dirty="0" err="1"/>
              <a:t>Mattei</a:t>
            </a:r>
            <a:endParaRPr lang="en-US" dirty="0"/>
          </a:p>
          <a:p>
            <a:pPr lvl="1">
              <a:lnSpc>
                <a:spcPct val="110000"/>
              </a:lnSpc>
            </a:pPr>
            <a:r>
              <a:rPr lang="en-US" b="1" dirty="0"/>
              <a:t>Office:</a:t>
            </a:r>
            <a:r>
              <a:rPr lang="en-US" dirty="0"/>
              <a:t> Stanley Thomas 402B </a:t>
            </a:r>
          </a:p>
          <a:p>
            <a:pPr lvl="1">
              <a:lnSpc>
                <a:spcPct val="110000"/>
              </a:lnSpc>
            </a:pPr>
            <a:r>
              <a:rPr lang="en-US" b="1" dirty="0"/>
              <a:t>Office Hours:</a:t>
            </a:r>
            <a:r>
              <a:rPr lang="en-US" dirty="0"/>
              <a:t> </a:t>
            </a:r>
            <a:r>
              <a:rPr lang="en-US" dirty="0">
                <a:solidFill>
                  <a:srgbClr val="FF0000"/>
                </a:solidFill>
              </a:rPr>
              <a:t>T 1400-1500 and TR 1600-1700</a:t>
            </a:r>
          </a:p>
          <a:p>
            <a:pPr lvl="1">
              <a:lnSpc>
                <a:spcPct val="110000"/>
              </a:lnSpc>
              <a:spcAft>
                <a:spcPts val="600"/>
              </a:spcAft>
            </a:pPr>
            <a:r>
              <a:rPr lang="en-US" dirty="0"/>
              <a:t>Email: </a:t>
            </a:r>
            <a:r>
              <a:rPr lang="en-US" dirty="0">
                <a:hlinkClick r:id="rId2"/>
              </a:rPr>
              <a:t>nsmattei@tulane.edu</a:t>
            </a:r>
            <a:endParaRPr lang="en-US" dirty="0"/>
          </a:p>
          <a:p>
            <a:pPr lvl="1">
              <a:lnSpc>
                <a:spcPct val="110000"/>
              </a:lnSpc>
              <a:spcAft>
                <a:spcPts val="1200"/>
              </a:spcAft>
            </a:pPr>
            <a:r>
              <a:rPr lang="en-US" b="1" dirty="0"/>
              <a:t>Research Interests:</a:t>
            </a:r>
            <a:r>
              <a:rPr lang="en-US" dirty="0"/>
              <a:t> AI, ML, data science, decision making… (this class!)</a:t>
            </a:r>
          </a:p>
          <a:p>
            <a:pPr>
              <a:lnSpc>
                <a:spcPct val="110000"/>
              </a:lnSpc>
              <a:spcAft>
                <a:spcPts val="1200"/>
              </a:spcAft>
            </a:pPr>
            <a:r>
              <a:rPr lang="en-US" b="1" dirty="0"/>
              <a:t>TA:</a:t>
            </a:r>
            <a:r>
              <a:rPr lang="en-US" dirty="0"/>
              <a:t> Arie Glazer</a:t>
            </a:r>
          </a:p>
          <a:p>
            <a:pPr lvl="1"/>
            <a:r>
              <a:rPr lang="en-US" dirty="0"/>
              <a:t>Email: </a:t>
            </a:r>
            <a:r>
              <a:rPr lang="en-US" dirty="0">
                <a:hlinkClick r:id="rId3"/>
              </a:rPr>
              <a:t>aglazier@tulane.edu</a:t>
            </a:r>
            <a:endParaRPr lang="en-US" dirty="0"/>
          </a:p>
          <a:p>
            <a:pPr lvl="1"/>
            <a:r>
              <a:rPr lang="en-US" dirty="0"/>
              <a:t>Office: Stanley Thomas 309</a:t>
            </a:r>
          </a:p>
          <a:p>
            <a:pPr lvl="1"/>
            <a:r>
              <a:rPr lang="en-US" dirty="0"/>
              <a:t>Office Hours: MW 1400-1500</a:t>
            </a:r>
            <a:endParaRPr lang="en-US" dirty="0">
              <a:solidFill>
                <a:srgbClr val="FF0000"/>
              </a:solidFill>
            </a:endParaRPr>
          </a:p>
        </p:txBody>
      </p:sp>
      <p:sp>
        <p:nvSpPr>
          <p:cNvPr id="4" name="Slide Number Placeholder 3">
            <a:extLst>
              <a:ext uri="{FF2B5EF4-FFF2-40B4-BE49-F238E27FC236}">
                <a16:creationId xmlns:a16="http://schemas.microsoft.com/office/drawing/2014/main" id="{10E43431-A891-0642-B63D-6CCEDB5846B6}"/>
              </a:ext>
            </a:extLst>
          </p:cNvPr>
          <p:cNvSpPr>
            <a:spLocks noGrp="1"/>
          </p:cNvSpPr>
          <p:nvPr>
            <p:ph type="sldNum" sz="quarter" idx="11"/>
          </p:nvPr>
        </p:nvSpPr>
        <p:spPr/>
        <p:txBody>
          <a:bodyPr/>
          <a:lstStyle/>
          <a:p>
            <a:fld id="{AE9108BD-1B63-5E42-A3EF-D85B2E21F76C}" type="slidenum">
              <a:rPr lang="en-US" smtClean="0"/>
              <a:t>14</a:t>
            </a:fld>
            <a:endParaRPr lang="en-US"/>
          </a:p>
        </p:txBody>
      </p:sp>
    </p:spTree>
    <p:extLst>
      <p:ext uri="{BB962C8B-B14F-4D97-AF65-F5344CB8AC3E}">
        <p14:creationId xmlns:p14="http://schemas.microsoft.com/office/powerpoint/2010/main" val="198598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6378-5774-D64E-9AD1-6F2ACED0889F}"/>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81B92AC1-5235-CA48-A096-DBCA64FDFB4A}"/>
              </a:ext>
            </a:extLst>
          </p:cNvPr>
          <p:cNvSpPr>
            <a:spLocks noGrp="1"/>
          </p:cNvSpPr>
          <p:nvPr>
            <p:ph idx="1"/>
          </p:nvPr>
        </p:nvSpPr>
        <p:spPr>
          <a:xfrm>
            <a:off x="609600" y="2444264"/>
            <a:ext cx="6874843" cy="3681901"/>
          </a:xfrm>
        </p:spPr>
        <p:txBody>
          <a:bodyPr/>
          <a:lstStyle/>
          <a:p>
            <a:r>
              <a:rPr lang="en-US" dirty="0"/>
              <a:t>Undergrad/Masters University of Kentucky</a:t>
            </a:r>
          </a:p>
          <a:p>
            <a:pPr marL="0" indent="0">
              <a:buNone/>
            </a:pPr>
            <a:endParaRPr lang="en-US" dirty="0"/>
          </a:p>
          <a:p>
            <a:r>
              <a:rPr lang="en-US" dirty="0"/>
              <a:t>Worked at NASA Ames Research Center (Bay Area)</a:t>
            </a:r>
          </a:p>
          <a:p>
            <a:pPr marL="0" indent="0">
              <a:buNone/>
            </a:pPr>
            <a:endParaRPr lang="en-US" dirty="0"/>
          </a:p>
          <a:p>
            <a:r>
              <a:rPr lang="en-US" dirty="0"/>
              <a:t>PhD University of Kentucky </a:t>
            </a:r>
          </a:p>
          <a:p>
            <a:pPr marL="0" indent="0">
              <a:buNone/>
            </a:pPr>
            <a:endParaRPr lang="en-US" dirty="0"/>
          </a:p>
          <a:p>
            <a:r>
              <a:rPr lang="en-US" dirty="0"/>
              <a:t>NICTA / UNSW / Data61 / CSIRO (Sydney, Australia)</a:t>
            </a:r>
          </a:p>
          <a:p>
            <a:pPr marL="0" indent="0">
              <a:buNone/>
            </a:pPr>
            <a:endParaRPr lang="en-US" dirty="0"/>
          </a:p>
          <a:p>
            <a:r>
              <a:rPr lang="en-US" dirty="0"/>
              <a:t>IBM Research (New York) </a:t>
            </a:r>
            <a:endParaRPr lang="en-US" dirty="0">
              <a:sym typeface="Wingdings" pitchFamily="2" charset="2"/>
            </a:endParaRPr>
          </a:p>
          <a:p>
            <a:endParaRPr lang="en-US" dirty="0">
              <a:sym typeface="Wingdings" pitchFamily="2" charset="2"/>
            </a:endParaRPr>
          </a:p>
          <a:p>
            <a:r>
              <a:rPr lang="en-US" dirty="0">
                <a:sym typeface="Wingdings" pitchFamily="2" charset="2"/>
              </a:rPr>
              <a:t>Tulane University!</a:t>
            </a:r>
            <a:endParaRPr lang="en-US" dirty="0"/>
          </a:p>
          <a:p>
            <a:endParaRPr lang="en-US" dirty="0"/>
          </a:p>
        </p:txBody>
      </p:sp>
      <p:sp>
        <p:nvSpPr>
          <p:cNvPr id="4" name="Slide Number Placeholder 3">
            <a:extLst>
              <a:ext uri="{FF2B5EF4-FFF2-40B4-BE49-F238E27FC236}">
                <a16:creationId xmlns:a16="http://schemas.microsoft.com/office/drawing/2014/main" id="{1D56EB37-D045-B947-86AC-C50DC79E3380}"/>
              </a:ext>
            </a:extLst>
          </p:cNvPr>
          <p:cNvSpPr>
            <a:spLocks noGrp="1"/>
          </p:cNvSpPr>
          <p:nvPr>
            <p:ph type="sldNum" sz="quarter" idx="11"/>
          </p:nvPr>
        </p:nvSpPr>
        <p:spPr/>
        <p:txBody>
          <a:bodyPr/>
          <a:lstStyle/>
          <a:p>
            <a:fld id="{AE9108BD-1B63-5E42-A3EF-D85B2E21F76C}" type="slidenum">
              <a:rPr lang="en-US" smtClean="0"/>
              <a:t>15</a:t>
            </a:fld>
            <a:endParaRPr lang="en-US"/>
          </a:p>
        </p:txBody>
      </p:sp>
      <p:pic>
        <p:nvPicPr>
          <p:cNvPr id="5" name="Picture 4">
            <a:extLst>
              <a:ext uri="{FF2B5EF4-FFF2-40B4-BE49-F238E27FC236}">
                <a16:creationId xmlns:a16="http://schemas.microsoft.com/office/drawing/2014/main" id="{44E41814-F8CA-8E46-9040-A72B7B2DE34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845642" y="1839867"/>
            <a:ext cx="1889021" cy="1417120"/>
          </a:xfrm>
          <a:prstGeom prst="rect">
            <a:avLst/>
          </a:prstGeom>
        </p:spPr>
      </p:pic>
      <p:pic>
        <p:nvPicPr>
          <p:cNvPr id="6" name="Picture 5">
            <a:extLst>
              <a:ext uri="{FF2B5EF4-FFF2-40B4-BE49-F238E27FC236}">
                <a16:creationId xmlns:a16="http://schemas.microsoft.com/office/drawing/2014/main" id="{C54F7986-BEAC-974D-8FD5-707DD4BA6480}"/>
              </a:ext>
            </a:extLst>
          </p:cNvPr>
          <p:cNvPicPr>
            <a:picLocks noChangeAspect="1"/>
          </p:cNvPicPr>
          <p:nvPr/>
        </p:nvPicPr>
        <p:blipFill>
          <a:blip r:embed="rId3"/>
          <a:stretch>
            <a:fillRect/>
          </a:stretch>
        </p:blipFill>
        <p:spPr>
          <a:xfrm>
            <a:off x="4110275" y="3760342"/>
            <a:ext cx="894955" cy="732236"/>
          </a:xfrm>
          <a:prstGeom prst="rect">
            <a:avLst/>
          </a:prstGeom>
        </p:spPr>
      </p:pic>
      <p:pic>
        <p:nvPicPr>
          <p:cNvPr id="7" name="Picture 6">
            <a:extLst>
              <a:ext uri="{FF2B5EF4-FFF2-40B4-BE49-F238E27FC236}">
                <a16:creationId xmlns:a16="http://schemas.microsoft.com/office/drawing/2014/main" id="{B7B923BE-D1D5-1941-A401-444EEAFC47C9}"/>
              </a:ext>
            </a:extLst>
          </p:cNvPr>
          <p:cNvPicPr>
            <a:picLocks noChangeAspect="1"/>
          </p:cNvPicPr>
          <p:nvPr/>
        </p:nvPicPr>
        <p:blipFill>
          <a:blip r:embed="rId4"/>
          <a:stretch>
            <a:fillRect/>
          </a:stretch>
        </p:blipFill>
        <p:spPr>
          <a:xfrm>
            <a:off x="8254084" y="3569272"/>
            <a:ext cx="911680" cy="1084899"/>
          </a:xfrm>
          <a:prstGeom prst="rect">
            <a:avLst/>
          </a:prstGeom>
        </p:spPr>
      </p:pic>
      <p:pic>
        <p:nvPicPr>
          <p:cNvPr id="8" name="Picture 7">
            <a:extLst>
              <a:ext uri="{FF2B5EF4-FFF2-40B4-BE49-F238E27FC236}">
                <a16:creationId xmlns:a16="http://schemas.microsoft.com/office/drawing/2014/main" id="{D6835D08-CD8F-8941-89B7-A9EFE4E5521B}"/>
              </a:ext>
            </a:extLst>
          </p:cNvPr>
          <p:cNvPicPr>
            <a:picLocks noChangeAspect="1"/>
          </p:cNvPicPr>
          <p:nvPr/>
        </p:nvPicPr>
        <p:blipFill>
          <a:blip r:embed="rId5"/>
          <a:stretch>
            <a:fillRect/>
          </a:stretch>
        </p:blipFill>
        <p:spPr>
          <a:xfrm>
            <a:off x="9485659" y="3585990"/>
            <a:ext cx="2184400" cy="927100"/>
          </a:xfrm>
          <a:prstGeom prst="rect">
            <a:avLst/>
          </a:prstGeom>
        </p:spPr>
      </p:pic>
      <p:pic>
        <p:nvPicPr>
          <p:cNvPr id="9" name="Picture 8">
            <a:extLst>
              <a:ext uri="{FF2B5EF4-FFF2-40B4-BE49-F238E27FC236}">
                <a16:creationId xmlns:a16="http://schemas.microsoft.com/office/drawing/2014/main" id="{9274A407-6D9D-974B-9807-37515271817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22508" y="5064587"/>
            <a:ext cx="2463151" cy="1179168"/>
          </a:xfrm>
          <a:prstGeom prst="rect">
            <a:avLst/>
          </a:prstGeom>
        </p:spPr>
      </p:pic>
      <p:pic>
        <p:nvPicPr>
          <p:cNvPr id="10" name="Picture 9">
            <a:extLst>
              <a:ext uri="{FF2B5EF4-FFF2-40B4-BE49-F238E27FC236}">
                <a16:creationId xmlns:a16="http://schemas.microsoft.com/office/drawing/2014/main" id="{D10EBAE3-1DF0-434A-AC2C-3B23B1591D5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668187" y="1052746"/>
            <a:ext cx="1788160" cy="1788160"/>
          </a:xfrm>
          <a:prstGeom prst="rect">
            <a:avLst/>
          </a:prstGeom>
        </p:spPr>
      </p:pic>
      <p:pic>
        <p:nvPicPr>
          <p:cNvPr id="11" name="Picture 10">
            <a:extLst>
              <a:ext uri="{FF2B5EF4-FFF2-40B4-BE49-F238E27FC236}">
                <a16:creationId xmlns:a16="http://schemas.microsoft.com/office/drawing/2014/main" id="{6E097E82-C54F-4F4C-9112-655D0CE9A02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179584" y="5301465"/>
            <a:ext cx="1916416" cy="1437312"/>
          </a:xfrm>
          <a:prstGeom prst="rect">
            <a:avLst/>
          </a:prstGeom>
        </p:spPr>
      </p:pic>
      <p:pic>
        <p:nvPicPr>
          <p:cNvPr id="13" name="Picture 12">
            <a:extLst>
              <a:ext uri="{FF2B5EF4-FFF2-40B4-BE49-F238E27FC236}">
                <a16:creationId xmlns:a16="http://schemas.microsoft.com/office/drawing/2014/main" id="{E8FEE8BE-A030-AB43-B42B-FA0C2443AAD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970799" y="194135"/>
            <a:ext cx="3125201" cy="2083467"/>
          </a:xfrm>
          <a:prstGeom prst="rect">
            <a:avLst/>
          </a:prstGeom>
        </p:spPr>
      </p:pic>
      <p:pic>
        <p:nvPicPr>
          <p:cNvPr id="14" name="Picture 13">
            <a:extLst>
              <a:ext uri="{FF2B5EF4-FFF2-40B4-BE49-F238E27FC236}">
                <a16:creationId xmlns:a16="http://schemas.microsoft.com/office/drawing/2014/main" id="{CC216EE7-83E8-414B-B212-C455C6406F50}"/>
              </a:ext>
            </a:extLst>
          </p:cNvPr>
          <p:cNvPicPr>
            <a:picLocks noChangeAspect="1"/>
          </p:cNvPicPr>
          <p:nvPr/>
        </p:nvPicPr>
        <p:blipFill>
          <a:blip r:embed="rId3"/>
          <a:stretch>
            <a:fillRect/>
          </a:stretch>
        </p:blipFill>
        <p:spPr>
          <a:xfrm>
            <a:off x="5938871" y="2326674"/>
            <a:ext cx="892306" cy="730069"/>
          </a:xfrm>
          <a:prstGeom prst="rect">
            <a:avLst/>
          </a:prstGeom>
        </p:spPr>
      </p:pic>
    </p:spTree>
    <p:extLst>
      <p:ext uri="{BB962C8B-B14F-4D97-AF65-F5344CB8AC3E}">
        <p14:creationId xmlns:p14="http://schemas.microsoft.com/office/powerpoint/2010/main" val="2189469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C25A-0A31-7148-844C-2A78E2890AAF}"/>
              </a:ext>
            </a:extLst>
          </p:cNvPr>
          <p:cNvSpPr>
            <a:spLocks noGrp="1"/>
          </p:cNvSpPr>
          <p:nvPr>
            <p:ph type="title"/>
          </p:nvPr>
        </p:nvSpPr>
        <p:spPr/>
        <p:txBody>
          <a:bodyPr/>
          <a:lstStyle/>
          <a:p>
            <a:r>
              <a:rPr lang="en-US" dirty="0"/>
              <a:t>This Course is an EXPERIMENT!</a:t>
            </a:r>
          </a:p>
        </p:txBody>
      </p:sp>
      <p:sp>
        <p:nvSpPr>
          <p:cNvPr id="3" name="Content Placeholder 2">
            <a:extLst>
              <a:ext uri="{FF2B5EF4-FFF2-40B4-BE49-F238E27FC236}">
                <a16:creationId xmlns:a16="http://schemas.microsoft.com/office/drawing/2014/main" id="{E904E74E-5682-354E-9DFC-E7B3D0E3BE40}"/>
              </a:ext>
            </a:extLst>
          </p:cNvPr>
          <p:cNvSpPr>
            <a:spLocks noGrp="1"/>
          </p:cNvSpPr>
          <p:nvPr>
            <p:ph idx="1"/>
          </p:nvPr>
        </p:nvSpPr>
        <p:spPr>
          <a:xfrm>
            <a:off x="609600" y="1803788"/>
            <a:ext cx="5366536" cy="4322377"/>
          </a:xfrm>
        </p:spPr>
        <p:txBody>
          <a:bodyPr/>
          <a:lstStyle/>
          <a:p>
            <a:r>
              <a:rPr lang="en-US" dirty="0"/>
              <a:t>Please speak up if things aren’t working, we’re going to fast, or we’re going too slow.</a:t>
            </a:r>
          </a:p>
          <a:p>
            <a:pPr lvl="1"/>
            <a:r>
              <a:rPr lang="en-US" dirty="0"/>
              <a:t>Trying some new things like in class Lab sessions!</a:t>
            </a:r>
          </a:p>
          <a:p>
            <a:endParaRPr lang="en-US" dirty="0"/>
          </a:p>
          <a:p>
            <a:r>
              <a:rPr lang="en-US" dirty="0"/>
              <a:t>I have a tendency to speak fast, </a:t>
            </a:r>
            <a:r>
              <a:rPr lang="en-US" i="1" dirty="0"/>
              <a:t>please tell me to slow down!</a:t>
            </a:r>
          </a:p>
          <a:p>
            <a:endParaRPr lang="en-US" dirty="0"/>
          </a:p>
          <a:p>
            <a:r>
              <a:rPr lang="en-US" dirty="0"/>
              <a:t>The schedule is subject to change – please keep checking and I’ll remind you of any changes!</a:t>
            </a:r>
          </a:p>
          <a:p>
            <a:endParaRPr lang="en-US" dirty="0"/>
          </a:p>
          <a:p>
            <a:r>
              <a:rPr lang="en-US" b="1" dirty="0"/>
              <a:t>Most important: </a:t>
            </a:r>
            <a:r>
              <a:rPr lang="en-US" b="1" i="1" dirty="0"/>
              <a:t>let’s have fun and learn some cool stuff!</a:t>
            </a:r>
          </a:p>
        </p:txBody>
      </p:sp>
      <p:sp>
        <p:nvSpPr>
          <p:cNvPr id="4" name="Slide Number Placeholder 3">
            <a:extLst>
              <a:ext uri="{FF2B5EF4-FFF2-40B4-BE49-F238E27FC236}">
                <a16:creationId xmlns:a16="http://schemas.microsoft.com/office/drawing/2014/main" id="{06ABF960-5E0C-C849-9548-67923BE3AF2D}"/>
              </a:ext>
            </a:extLst>
          </p:cNvPr>
          <p:cNvSpPr>
            <a:spLocks noGrp="1"/>
          </p:cNvSpPr>
          <p:nvPr>
            <p:ph type="sldNum" sz="quarter" idx="11"/>
          </p:nvPr>
        </p:nvSpPr>
        <p:spPr/>
        <p:txBody>
          <a:bodyPr/>
          <a:lstStyle/>
          <a:p>
            <a:fld id="{AE9108BD-1B63-5E42-A3EF-D85B2E21F76C}" type="slidenum">
              <a:rPr lang="en-US" smtClean="0"/>
              <a:t>16</a:t>
            </a:fld>
            <a:endParaRPr lang="en-US"/>
          </a:p>
        </p:txBody>
      </p:sp>
      <p:pic>
        <p:nvPicPr>
          <p:cNvPr id="5" name="Picture 4">
            <a:extLst>
              <a:ext uri="{FF2B5EF4-FFF2-40B4-BE49-F238E27FC236}">
                <a16:creationId xmlns:a16="http://schemas.microsoft.com/office/drawing/2014/main" id="{05A5730B-80F5-0A42-8705-941B0F087F90}"/>
              </a:ext>
            </a:extLst>
          </p:cNvPr>
          <p:cNvPicPr>
            <a:picLocks noChangeAspect="1"/>
          </p:cNvPicPr>
          <p:nvPr/>
        </p:nvPicPr>
        <p:blipFill>
          <a:blip r:embed="rId2"/>
          <a:stretch>
            <a:fillRect/>
          </a:stretch>
        </p:blipFill>
        <p:spPr>
          <a:xfrm>
            <a:off x="6215865" y="1022350"/>
            <a:ext cx="5732980" cy="3224801"/>
          </a:xfrm>
          <a:prstGeom prst="rect">
            <a:avLst/>
          </a:prstGeom>
        </p:spPr>
      </p:pic>
    </p:spTree>
    <p:extLst>
      <p:ext uri="{BB962C8B-B14F-4D97-AF65-F5344CB8AC3E}">
        <p14:creationId xmlns:p14="http://schemas.microsoft.com/office/powerpoint/2010/main" val="29479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b="1" dirty="0">
                <a:solidFill>
                  <a:srgbClr val="215C4E"/>
                </a:solidFill>
              </a:rPr>
              <a:t>TU:CS Undergrads</a:t>
            </a:r>
            <a:r>
              <a:rPr lang="en-US" dirty="0">
                <a:solidFill>
                  <a:schemeClr val="tx2"/>
                </a:solidFill>
              </a:rPr>
              <a:t> </a:t>
            </a:r>
            <a:r>
              <a:rPr lang="en-US" dirty="0"/>
              <a:t>– but likely accessible to others with programming experience and mathematical maturity.</a:t>
            </a:r>
          </a:p>
          <a:p>
            <a:r>
              <a:rPr lang="en-US" dirty="0"/>
              <a:t>We </a:t>
            </a:r>
            <a:r>
              <a:rPr lang="en-US" b="1" u="sng" dirty="0">
                <a:solidFill>
                  <a:srgbClr val="215C4E"/>
                </a:solidFill>
              </a:rPr>
              <a:t>do not</a:t>
            </a:r>
            <a:r>
              <a:rPr lang="en-US" b="1" dirty="0">
                <a:solidFill>
                  <a:srgbClr val="215C4E"/>
                </a:solidFill>
              </a:rPr>
              <a:t> </a:t>
            </a:r>
            <a:r>
              <a:rPr lang="en-US" dirty="0"/>
              <a:t>assume:</a:t>
            </a:r>
          </a:p>
          <a:p>
            <a:pPr marL="854075" lvl="1" indent="-342900"/>
            <a:r>
              <a:rPr lang="en-US" b="0" dirty="0"/>
              <a:t>Extensive experience with Python, pandas, </a:t>
            </a:r>
            <a:r>
              <a:rPr lang="en-US" b="0" dirty="0" err="1"/>
              <a:t>scikit</a:t>
            </a:r>
            <a:r>
              <a:rPr lang="en-US" b="0" dirty="0"/>
              <a:t>-learn, matplotlib, </a:t>
            </a:r>
            <a:r>
              <a:rPr lang="en-US" b="0" dirty="0" err="1"/>
              <a:t>etc</a:t>
            </a:r>
            <a:r>
              <a:rPr lang="en-US" b="0" dirty="0"/>
              <a:t> </a:t>
            </a:r>
            <a:r>
              <a:rPr lang="mr-IN" b="0" dirty="0"/>
              <a:t>…</a:t>
            </a:r>
            <a:endParaRPr lang="en-US" b="0" dirty="0"/>
          </a:p>
          <a:p>
            <a:pPr marL="854075" lvl="1" indent="-342900"/>
            <a:r>
              <a:rPr lang="en-US" b="0" dirty="0"/>
              <a:t>Deep statistics or any ML knowledge</a:t>
            </a:r>
          </a:p>
          <a:p>
            <a:pPr marL="854075" lvl="1" indent="-342900"/>
            <a:r>
              <a:rPr lang="en-US" b="0" dirty="0"/>
              <a:t>Database or distributed systems knowledge</a:t>
            </a:r>
          </a:p>
          <a:p>
            <a:r>
              <a:rPr lang="en-US" dirty="0"/>
              <a:t>We </a:t>
            </a:r>
            <a:r>
              <a:rPr lang="en-US" b="1" u="sng" dirty="0">
                <a:solidFill>
                  <a:srgbClr val="215C4E"/>
                </a:solidFill>
              </a:rPr>
              <a:t>do</a:t>
            </a:r>
            <a:r>
              <a:rPr lang="en-US" dirty="0"/>
              <a:t> assume:</a:t>
            </a:r>
          </a:p>
          <a:p>
            <a:pPr lvl="1"/>
            <a:r>
              <a:rPr lang="en-US" dirty="0"/>
              <a:t>Some Familiarity with Python and/or programming.</a:t>
            </a:r>
          </a:p>
          <a:p>
            <a:pPr lvl="1"/>
            <a:r>
              <a:rPr lang="en-US" dirty="0"/>
              <a:t>You are comfortable with topics in Discrete Math (sets, probability, counting).</a:t>
            </a:r>
          </a:p>
          <a:p>
            <a:pPr lvl="1"/>
            <a:r>
              <a:rPr lang="en-US" dirty="0"/>
              <a:t>You want to be here!</a:t>
            </a:r>
          </a:p>
        </p:txBody>
      </p:sp>
      <p:grpSp>
        <p:nvGrpSpPr>
          <p:cNvPr id="8" name="Group 7"/>
          <p:cNvGrpSpPr/>
          <p:nvPr/>
        </p:nvGrpSpPr>
        <p:grpSpPr>
          <a:xfrm>
            <a:off x="3623257" y="5130168"/>
            <a:ext cx="5138670" cy="1471410"/>
            <a:chOff x="2099257" y="5141891"/>
            <a:chExt cx="5138670" cy="147141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25870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a:t>
            </a:r>
          </a:p>
        </p:txBody>
      </p:sp>
      <p:pic>
        <p:nvPicPr>
          <p:cNvPr id="5" name="Picture 4"/>
          <p:cNvPicPr>
            <a:picLocks noChangeAspect="1"/>
          </p:cNvPicPr>
          <p:nvPr/>
        </p:nvPicPr>
        <p:blipFill>
          <a:blip r:embed="rId3"/>
          <a:stretch>
            <a:fillRect/>
          </a:stretch>
        </p:blipFill>
        <p:spPr>
          <a:xfrm>
            <a:off x="1238180"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841630" y="2910087"/>
            <a:ext cx="1216493" cy="1216493"/>
          </a:xfrm>
          <a:prstGeom prst="rect">
            <a:avLst/>
          </a:prstGeom>
        </p:spPr>
      </p:pic>
      <p:pic>
        <p:nvPicPr>
          <p:cNvPr id="10" name="Picture 9"/>
          <p:cNvPicPr>
            <a:picLocks noChangeAspect="1"/>
          </p:cNvPicPr>
          <p:nvPr/>
        </p:nvPicPr>
        <p:blipFill>
          <a:blip r:embed="rId7"/>
          <a:stretch>
            <a:fillRect/>
          </a:stretch>
        </p:blipFill>
        <p:spPr>
          <a:xfrm>
            <a:off x="6946844" y="800071"/>
            <a:ext cx="2457429" cy="2068543"/>
          </a:xfrm>
          <a:prstGeom prst="rect">
            <a:avLst/>
          </a:prstGeom>
        </p:spPr>
      </p:pic>
      <p:pic>
        <p:nvPicPr>
          <p:cNvPr id="11" name="Picture 10"/>
          <p:cNvPicPr>
            <a:picLocks noChangeAspect="1"/>
          </p:cNvPicPr>
          <p:nvPr/>
        </p:nvPicPr>
        <p:blipFill>
          <a:blip r:embed="rId8"/>
          <a:stretch>
            <a:fillRect/>
          </a:stretch>
        </p:blipFill>
        <p:spPr>
          <a:xfrm>
            <a:off x="1709630" y="4580573"/>
            <a:ext cx="4935011" cy="2386934"/>
          </a:xfrm>
          <a:prstGeom prst="rect">
            <a:avLst/>
          </a:prstGeom>
        </p:spPr>
      </p:pic>
    </p:spTree>
    <p:extLst>
      <p:ext uri="{BB962C8B-B14F-4D97-AF65-F5344CB8AC3E}">
        <p14:creationId xmlns:p14="http://schemas.microsoft.com/office/powerpoint/2010/main" val="181775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06700" y="1390650"/>
            <a:ext cx="6578600" cy="4076700"/>
          </a:xfrm>
          <a:prstGeom prst="rect">
            <a:avLst/>
          </a:prstGeom>
        </p:spPr>
      </p:pic>
      <p:sp>
        <p:nvSpPr>
          <p:cNvPr id="2" name="TextBox 1">
            <a:extLst>
              <a:ext uri="{FF2B5EF4-FFF2-40B4-BE49-F238E27FC236}">
                <a16:creationId xmlns:a16="http://schemas.microsoft.com/office/drawing/2014/main" id="{66AD3D28-EAB0-F74F-8368-4CAACEACFD33}"/>
              </a:ext>
            </a:extLst>
          </p:cNvPr>
          <p:cNvSpPr txBox="1"/>
          <p:nvPr/>
        </p:nvSpPr>
        <p:spPr>
          <a:xfrm>
            <a:off x="4257675" y="5872163"/>
            <a:ext cx="4070923" cy="369332"/>
          </a:xfrm>
          <a:prstGeom prst="rect">
            <a:avLst/>
          </a:prstGeom>
          <a:noFill/>
        </p:spPr>
        <p:txBody>
          <a:bodyPr wrap="none" rtlCol="0">
            <a:spAutoFit/>
          </a:bodyPr>
          <a:lstStyle/>
          <a:p>
            <a:r>
              <a:rPr lang="en-US" dirty="0"/>
              <a:t>You really don’t need anything else… </a:t>
            </a:r>
          </a:p>
        </p:txBody>
      </p:sp>
    </p:spTree>
    <p:extLst>
      <p:ext uri="{BB962C8B-B14F-4D97-AF65-F5344CB8AC3E}">
        <p14:creationId xmlns:p14="http://schemas.microsoft.com/office/powerpoint/2010/main" val="402216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1470025"/>
          </a:xfrm>
        </p:spPr>
        <p:txBody>
          <a:bodyPr/>
          <a:lstStyle/>
          <a:p>
            <a:r>
              <a:rPr lang="en-US" sz="4400" dirty="0"/>
              <a:t>Introduction to ???????</a:t>
            </a: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4572000" cy="646331"/>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2"/>
              </a:rPr>
              <a:t>https://cmsc320.github.io/</a:t>
            </a:r>
            <a:endParaRPr lang="en-US" sz="1200" dirty="0">
              <a:solidFill>
                <a:schemeClr val="tx2"/>
              </a:solidFill>
            </a:endParaRPr>
          </a:p>
        </p:txBody>
      </p:sp>
      <p:pic>
        <p:nvPicPr>
          <p:cNvPr id="7" name="Picture 6">
            <a:extLst>
              <a:ext uri="{FF2B5EF4-FFF2-40B4-BE49-F238E27FC236}">
                <a16:creationId xmlns:a16="http://schemas.microsoft.com/office/drawing/2014/main" id="{32ECB7C9-FB0A-6A4B-B66D-3E715B76C90B}"/>
              </a:ext>
            </a:extLst>
          </p:cNvPr>
          <p:cNvPicPr>
            <a:picLocks/>
          </p:cNvPicPr>
          <p:nvPr/>
        </p:nvPicPr>
        <p:blipFill>
          <a:blip r:embed="rId3"/>
          <a:stretch>
            <a:fillRect/>
          </a:stretch>
        </p:blipFill>
        <p:spPr>
          <a:xfrm>
            <a:off x="5066748" y="3724965"/>
            <a:ext cx="1625600" cy="1625600"/>
          </a:xfrm>
          <a:prstGeom prst="rect">
            <a:avLst/>
          </a:prstGeom>
        </p:spPr>
      </p:pic>
    </p:spTree>
    <p:extLst>
      <p:ext uri="{BB962C8B-B14F-4D97-AF65-F5344CB8AC3E}">
        <p14:creationId xmlns:p14="http://schemas.microsoft.com/office/powerpoint/2010/main" val="20438806"/>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 -- </a:t>
            </a:r>
            <a:r>
              <a:rPr lang="en-US" dirty="0">
                <a:hlinkClick r:id="rId2"/>
              </a:rPr>
              <a:t>https://</a:t>
            </a:r>
            <a:r>
              <a:rPr lang="en-US" dirty="0" err="1">
                <a:hlinkClick r:id="rId2"/>
              </a:rPr>
              <a:t>rebrand.ly</a:t>
            </a:r>
            <a:r>
              <a:rPr lang="en-US" dirty="0">
                <a:hlinkClick r:id="rId2"/>
              </a:rPr>
              <a:t>/</a:t>
            </a:r>
            <a:r>
              <a:rPr lang="en-US" dirty="0" err="1">
                <a:hlinkClick r:id="rId2"/>
              </a:rPr>
              <a:t>DSQuestions</a:t>
            </a:r>
            <a:endParaRPr lang="en-US" dirty="0"/>
          </a:p>
        </p:txBody>
      </p:sp>
      <p:pic>
        <p:nvPicPr>
          <p:cNvPr id="4" name="Picture 3"/>
          <p:cNvPicPr>
            <a:picLocks noChangeAspect="1"/>
          </p:cNvPicPr>
          <p:nvPr/>
        </p:nvPicPr>
        <p:blipFill>
          <a:blip r:embed="rId3"/>
          <a:stretch>
            <a:fillRect/>
          </a:stretch>
        </p:blipFill>
        <p:spPr>
          <a:xfrm>
            <a:off x="4912925" y="3183467"/>
            <a:ext cx="2062126" cy="3674533"/>
          </a:xfrm>
          <a:prstGeom prst="rect">
            <a:avLst/>
          </a:prstGeom>
        </p:spPr>
      </p:pic>
      <p:pic>
        <p:nvPicPr>
          <p:cNvPr id="18" name="Picture 17"/>
          <p:cNvPicPr>
            <a:picLocks noChangeAspect="1"/>
          </p:cNvPicPr>
          <p:nvPr/>
        </p:nvPicPr>
        <p:blipFill>
          <a:blip r:embed="rId4"/>
          <a:stretch>
            <a:fillRect/>
          </a:stretch>
        </p:blipFill>
        <p:spPr>
          <a:xfrm>
            <a:off x="1962109" y="3714096"/>
            <a:ext cx="2612642" cy="882473"/>
          </a:xfrm>
          <a:prstGeom prst="rect">
            <a:avLst/>
          </a:prstGeom>
        </p:spPr>
      </p:pic>
      <p:grpSp>
        <p:nvGrpSpPr>
          <p:cNvPr id="8" name="Group 7">
            <a:extLst>
              <a:ext uri="{FF2B5EF4-FFF2-40B4-BE49-F238E27FC236}">
                <a16:creationId xmlns:a16="http://schemas.microsoft.com/office/drawing/2014/main" id="{EC03A461-417B-CF49-B1DC-EBFD635ADC3C}"/>
              </a:ext>
            </a:extLst>
          </p:cNvPr>
          <p:cNvGrpSpPr/>
          <p:nvPr/>
        </p:nvGrpSpPr>
        <p:grpSpPr>
          <a:xfrm>
            <a:off x="9972677" y="4652827"/>
            <a:ext cx="1986347" cy="1952109"/>
            <a:chOff x="6248400" y="3341477"/>
            <a:chExt cx="1986347" cy="1952109"/>
          </a:xfrm>
        </p:grpSpPr>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grpSp>
      <p:pic>
        <p:nvPicPr>
          <p:cNvPr id="11" name="Picture 10">
            <a:extLst>
              <a:ext uri="{FF2B5EF4-FFF2-40B4-BE49-F238E27FC236}">
                <a16:creationId xmlns:a16="http://schemas.microsoft.com/office/drawing/2014/main" id="{C4BDDEFC-D0ED-6A43-ABCD-52CDAFD4736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71164" y="1716626"/>
            <a:ext cx="2280682" cy="2280682"/>
          </a:xfrm>
          <a:prstGeom prst="rect">
            <a:avLst/>
          </a:prstGeom>
        </p:spPr>
      </p:pic>
      <p:pic>
        <p:nvPicPr>
          <p:cNvPr id="19" name="Picture 18">
            <a:extLst>
              <a:ext uri="{FF2B5EF4-FFF2-40B4-BE49-F238E27FC236}">
                <a16:creationId xmlns:a16="http://schemas.microsoft.com/office/drawing/2014/main" id="{4948FB8C-2A80-0146-B188-F20B96497A6D}"/>
              </a:ext>
            </a:extLst>
          </p:cNvPr>
          <p:cNvPicPr>
            <a:picLocks noChangeAspect="1"/>
          </p:cNvPicPr>
          <p:nvPr/>
        </p:nvPicPr>
        <p:blipFill>
          <a:blip r:embed="rId8"/>
          <a:stretch>
            <a:fillRect/>
          </a:stretch>
        </p:blipFill>
        <p:spPr>
          <a:xfrm>
            <a:off x="7705124" y="2856967"/>
            <a:ext cx="2146300" cy="2146300"/>
          </a:xfrm>
          <a:prstGeom prst="rect">
            <a:avLst/>
          </a:prstGeom>
        </p:spPr>
      </p:pic>
      <p:pic>
        <p:nvPicPr>
          <p:cNvPr id="20" name="Picture 19">
            <a:extLst>
              <a:ext uri="{FF2B5EF4-FFF2-40B4-BE49-F238E27FC236}">
                <a16:creationId xmlns:a16="http://schemas.microsoft.com/office/drawing/2014/main" id="{2EE90D1B-5F76-8344-81EF-73010C40093A}"/>
              </a:ext>
            </a:extLst>
          </p:cNvPr>
          <p:cNvPicPr>
            <a:picLocks noChangeAspect="1"/>
          </p:cNvPicPr>
          <p:nvPr/>
        </p:nvPicPr>
        <p:blipFill>
          <a:blip r:embed="rId9"/>
          <a:stretch>
            <a:fillRect/>
          </a:stretch>
        </p:blipFill>
        <p:spPr>
          <a:xfrm>
            <a:off x="3681919" y="1649837"/>
            <a:ext cx="2400300" cy="1422400"/>
          </a:xfrm>
          <a:prstGeom prst="rect">
            <a:avLst/>
          </a:prstGeom>
        </p:spPr>
      </p:pic>
      <p:pic>
        <p:nvPicPr>
          <p:cNvPr id="21" name="Picture 20">
            <a:extLst>
              <a:ext uri="{FF2B5EF4-FFF2-40B4-BE49-F238E27FC236}">
                <a16:creationId xmlns:a16="http://schemas.microsoft.com/office/drawing/2014/main" id="{7FC69239-7077-5E48-8A0A-F37E40983D31}"/>
              </a:ext>
            </a:extLst>
          </p:cNvPr>
          <p:cNvPicPr>
            <a:picLocks noChangeAspect="1"/>
          </p:cNvPicPr>
          <p:nvPr/>
        </p:nvPicPr>
        <p:blipFill>
          <a:blip r:embed="rId10"/>
          <a:stretch>
            <a:fillRect/>
          </a:stretch>
        </p:blipFill>
        <p:spPr>
          <a:xfrm>
            <a:off x="7850946" y="1529027"/>
            <a:ext cx="3810000" cy="787400"/>
          </a:xfrm>
          <a:prstGeom prst="rect">
            <a:avLst/>
          </a:prstGeom>
        </p:spPr>
      </p:pic>
      <p:pic>
        <p:nvPicPr>
          <p:cNvPr id="23" name="Picture 22">
            <a:extLst>
              <a:ext uri="{FF2B5EF4-FFF2-40B4-BE49-F238E27FC236}">
                <a16:creationId xmlns:a16="http://schemas.microsoft.com/office/drawing/2014/main" id="{29FA7FF4-6E3E-B444-A3D8-D78B83025495}"/>
              </a:ext>
            </a:extLst>
          </p:cNvPr>
          <p:cNvPicPr>
            <a:picLocks noChangeAspect="1"/>
          </p:cNvPicPr>
          <p:nvPr/>
        </p:nvPicPr>
        <p:blipFill>
          <a:blip r:embed="rId11"/>
          <a:stretch>
            <a:fillRect/>
          </a:stretch>
        </p:blipFill>
        <p:spPr>
          <a:xfrm>
            <a:off x="440566" y="4652827"/>
            <a:ext cx="2457429" cy="2068543"/>
          </a:xfrm>
          <a:prstGeom prst="rect">
            <a:avLst/>
          </a:prstGeom>
        </p:spPr>
      </p:pic>
    </p:spTree>
    <p:extLst>
      <p:ext uri="{BB962C8B-B14F-4D97-AF65-F5344CB8AC3E}">
        <p14:creationId xmlns:p14="http://schemas.microsoft.com/office/powerpoint/2010/main" val="3387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4718-4D5D-CA4B-A73E-11E740D4C71D}"/>
              </a:ext>
            </a:extLst>
          </p:cNvPr>
          <p:cNvSpPr>
            <a:spLocks noGrp="1"/>
          </p:cNvSpPr>
          <p:nvPr>
            <p:ph type="title"/>
          </p:nvPr>
        </p:nvSpPr>
        <p:spPr/>
        <p:txBody>
          <a:bodyPr/>
          <a:lstStyle/>
          <a:p>
            <a:r>
              <a:rPr lang="en-US" dirty="0"/>
              <a:t>Required Materials</a:t>
            </a:r>
          </a:p>
        </p:txBody>
      </p:sp>
      <p:sp>
        <p:nvSpPr>
          <p:cNvPr id="3" name="Content Placeholder 2">
            <a:extLst>
              <a:ext uri="{FF2B5EF4-FFF2-40B4-BE49-F238E27FC236}">
                <a16:creationId xmlns:a16="http://schemas.microsoft.com/office/drawing/2014/main" id="{6ABFF4C5-8464-B443-96ED-4E0F158FCB65}"/>
              </a:ext>
            </a:extLst>
          </p:cNvPr>
          <p:cNvSpPr>
            <a:spLocks noGrp="1"/>
          </p:cNvSpPr>
          <p:nvPr>
            <p:ph idx="1"/>
          </p:nvPr>
        </p:nvSpPr>
        <p:spPr>
          <a:xfrm>
            <a:off x="609600" y="1803788"/>
            <a:ext cx="9035143" cy="4322377"/>
          </a:xfrm>
        </p:spPr>
        <p:txBody>
          <a:bodyPr/>
          <a:lstStyle/>
          <a:p>
            <a:r>
              <a:rPr lang="en-US" dirty="0"/>
              <a:t>There is no required textbook for this course.  However, we will make extensive use of online textbooks and articles for the required reading that you will be quizzed on.  </a:t>
            </a:r>
          </a:p>
          <a:p>
            <a:r>
              <a:rPr lang="en-US" dirty="0"/>
              <a:t>You will also need access to a computer that you can install the required software (</a:t>
            </a:r>
            <a:r>
              <a:rPr lang="en-US" u="sng" dirty="0">
                <a:hlinkClick r:id="rId2"/>
              </a:rPr>
              <a:t>Anaconda</a:t>
            </a:r>
            <a:r>
              <a:rPr lang="en-US" dirty="0"/>
              <a:t>, </a:t>
            </a:r>
            <a:r>
              <a:rPr lang="en-US" u="sng" dirty="0">
                <a:hlinkClick r:id="rId3"/>
              </a:rPr>
              <a:t>Docker</a:t>
            </a:r>
            <a:r>
              <a:rPr lang="en-US" dirty="0"/>
              <a:t>).  </a:t>
            </a:r>
            <a:r>
              <a:rPr lang="en-US" b="1" dirty="0"/>
              <a:t>If you do not have access to a computer that you can install software on please see me ASAP.</a:t>
            </a:r>
          </a:p>
          <a:p>
            <a:endParaRPr lang="en-US" b="1" dirty="0"/>
          </a:p>
          <a:p>
            <a:r>
              <a:rPr lang="en-US" b="1" dirty="0"/>
              <a:t>Online Books:</a:t>
            </a:r>
            <a:endParaRPr lang="en-US" dirty="0"/>
          </a:p>
          <a:p>
            <a:pPr lvl="1"/>
            <a:r>
              <a:rPr lang="en-US" i="1" dirty="0"/>
              <a:t>Python Data Science Handbook: Essential Tools for Working with Data, </a:t>
            </a:r>
            <a:r>
              <a:rPr lang="en-US" dirty="0"/>
              <a:t>Jake </a:t>
            </a:r>
            <a:r>
              <a:rPr lang="en-US" dirty="0" err="1"/>
              <a:t>VanderPlass</a:t>
            </a:r>
            <a:r>
              <a:rPr lang="en-US" dirty="0"/>
              <a:t>. O’Reilly Media Inc., 2016.  Available online for free at: </a:t>
            </a:r>
            <a:r>
              <a:rPr lang="en-US" u="sng" dirty="0">
                <a:hlinkClick r:id="rId4"/>
              </a:rPr>
              <a:t>https://github.com/jakevdp/PythonDataScienceHandbook</a:t>
            </a:r>
            <a:endParaRPr lang="en-US" dirty="0"/>
          </a:p>
          <a:p>
            <a:pPr lvl="1"/>
            <a:r>
              <a:rPr lang="en-US" i="1" dirty="0"/>
              <a:t>Computational and Inferential Thinking: The Foundations of Data Science, </a:t>
            </a:r>
            <a:r>
              <a:rPr lang="en-US" dirty="0"/>
              <a:t>Ani Adhikari and John </a:t>
            </a:r>
            <a:r>
              <a:rPr lang="en-US" dirty="0" err="1"/>
              <a:t>DeNero</a:t>
            </a:r>
            <a:r>
              <a:rPr lang="en-US" dirty="0"/>
              <a:t>. A free online textbook that includes interactive </a:t>
            </a:r>
            <a:r>
              <a:rPr lang="en-US" dirty="0" err="1"/>
              <a:t>Jupyter</a:t>
            </a:r>
            <a:r>
              <a:rPr lang="en-US" dirty="0"/>
              <a:t> notebooks and public data sets for all examples at: </a:t>
            </a:r>
            <a:r>
              <a:rPr lang="en-US" u="sng" dirty="0">
                <a:hlinkClick r:id="rId5"/>
              </a:rPr>
              <a:t>https://www.inferentialthinking.com/chapters/intro</a:t>
            </a:r>
            <a:endParaRPr lang="en-US" b="1" dirty="0"/>
          </a:p>
        </p:txBody>
      </p:sp>
      <p:sp>
        <p:nvSpPr>
          <p:cNvPr id="4" name="Slide Number Placeholder 3">
            <a:extLst>
              <a:ext uri="{FF2B5EF4-FFF2-40B4-BE49-F238E27FC236}">
                <a16:creationId xmlns:a16="http://schemas.microsoft.com/office/drawing/2014/main" id="{987DE0AE-1F3C-414B-942E-FCB7CF80F17E}"/>
              </a:ext>
            </a:extLst>
          </p:cNvPr>
          <p:cNvSpPr>
            <a:spLocks noGrp="1"/>
          </p:cNvSpPr>
          <p:nvPr>
            <p:ph type="sldNum" sz="quarter" idx="11"/>
          </p:nvPr>
        </p:nvSpPr>
        <p:spPr/>
        <p:txBody>
          <a:bodyPr/>
          <a:lstStyle/>
          <a:p>
            <a:fld id="{AE9108BD-1B63-5E42-A3EF-D85B2E21F76C}" type="slidenum">
              <a:rPr lang="en-US" smtClean="0"/>
              <a:t>21</a:t>
            </a:fld>
            <a:endParaRPr lang="en-US"/>
          </a:p>
        </p:txBody>
      </p:sp>
      <p:pic>
        <p:nvPicPr>
          <p:cNvPr id="5" name="Picture 4">
            <a:extLst>
              <a:ext uri="{FF2B5EF4-FFF2-40B4-BE49-F238E27FC236}">
                <a16:creationId xmlns:a16="http://schemas.microsoft.com/office/drawing/2014/main" id="{BEE0CC8B-FFF7-8F47-B927-9999EC8C0433}"/>
              </a:ext>
            </a:extLst>
          </p:cNvPr>
          <p:cNvPicPr>
            <a:picLocks noChangeAspect="1"/>
          </p:cNvPicPr>
          <p:nvPr/>
        </p:nvPicPr>
        <p:blipFill>
          <a:blip r:embed="rId6"/>
          <a:stretch>
            <a:fillRect/>
          </a:stretch>
        </p:blipFill>
        <p:spPr>
          <a:xfrm>
            <a:off x="9644743" y="2022021"/>
            <a:ext cx="2413000" cy="3162300"/>
          </a:xfrm>
          <a:prstGeom prst="rect">
            <a:avLst/>
          </a:prstGeom>
        </p:spPr>
      </p:pic>
    </p:spTree>
    <p:extLst>
      <p:ext uri="{BB962C8B-B14F-4D97-AF65-F5344CB8AC3E}">
        <p14:creationId xmlns:p14="http://schemas.microsoft.com/office/powerpoint/2010/main" val="12447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Course structure</a:t>
            </a:r>
          </a:p>
        </p:txBody>
      </p:sp>
      <p:sp>
        <p:nvSpPr>
          <p:cNvPr id="3" name="Content Placeholder 2"/>
          <p:cNvSpPr>
            <a:spLocks noGrp="1"/>
          </p:cNvSpPr>
          <p:nvPr>
            <p:ph idx="1"/>
          </p:nvPr>
        </p:nvSpPr>
        <p:spPr>
          <a:xfrm>
            <a:off x="432263" y="1752601"/>
            <a:ext cx="6346224" cy="4373563"/>
          </a:xfrm>
        </p:spPr>
        <p:txBody>
          <a:bodyPr>
            <a:normAutofit fontScale="92500" lnSpcReduction="20000"/>
          </a:bodyPr>
          <a:lstStyle/>
          <a:p>
            <a:r>
              <a:rPr lang="en-US" sz="2200" dirty="0"/>
              <a:t>First Lecture: Intro!</a:t>
            </a:r>
          </a:p>
          <a:p>
            <a:endParaRPr lang="en-US" sz="2200" dirty="0"/>
          </a:p>
          <a:p>
            <a:r>
              <a:rPr lang="en-US" sz="2200" dirty="0"/>
              <a:t>Next 4 lectures (2 weeks): intro &amp; primers in the Python data science stack and tools</a:t>
            </a:r>
          </a:p>
          <a:p>
            <a:r>
              <a:rPr lang="en-US" sz="2200" dirty="0"/>
              <a:t>Next 7 lectures (3.5 weeks): data collection &amp; management</a:t>
            </a:r>
          </a:p>
          <a:p>
            <a:pPr lvl="1"/>
            <a:r>
              <a:rPr lang="en-US" sz="2200" b="0" dirty="0"/>
              <a:t>Best practices, data wrangling, exploratory analysis, ethics, debugging, visualization, </a:t>
            </a:r>
            <a:r>
              <a:rPr lang="en-US" sz="2200" b="0" dirty="0" err="1"/>
              <a:t>etc</a:t>
            </a:r>
            <a:r>
              <a:rPr lang="en-US" sz="2200" b="0" dirty="0"/>
              <a:t> </a:t>
            </a:r>
            <a:r>
              <a:rPr lang="mr-IN" sz="2200" b="0" dirty="0"/>
              <a:t>…</a:t>
            </a:r>
            <a:endParaRPr lang="en-US" sz="2200" b="0" dirty="0"/>
          </a:p>
          <a:p>
            <a:pPr lvl="1"/>
            <a:endParaRPr lang="en-US" sz="2200" b="0" dirty="0"/>
          </a:p>
          <a:p>
            <a:r>
              <a:rPr lang="en-US" sz="2200" b="1" u="sng" dirty="0">
                <a:solidFill>
                  <a:srgbClr val="215C4E"/>
                </a:solidFill>
              </a:rPr>
              <a:t>Midterm</a:t>
            </a:r>
          </a:p>
          <a:p>
            <a:endParaRPr lang="en-US" sz="2200" b="1" u="sng" dirty="0">
              <a:solidFill>
                <a:srgbClr val="215C4E"/>
              </a:solidFill>
            </a:endParaRPr>
          </a:p>
          <a:p>
            <a:r>
              <a:rPr lang="en-US" sz="2200" dirty="0"/>
              <a:t>4 Lectures (2 weeks) after fall break: basic probability, statistical testing, bootstrap.</a:t>
            </a:r>
          </a:p>
          <a:p>
            <a:r>
              <a:rPr lang="en-US" sz="2200" dirty="0"/>
              <a:t>9 Lectures (4.5 weeks): Machine learning tools, NLP, regression, classification etc.</a:t>
            </a:r>
          </a:p>
          <a:p>
            <a:endParaRPr lang="en-US" sz="2200" dirty="0"/>
          </a:p>
          <a:p>
            <a:r>
              <a:rPr lang="en-US" sz="2200" dirty="0"/>
              <a:t>2 Lectures (1 week): In class presentations of projects.</a:t>
            </a:r>
          </a:p>
          <a:p>
            <a:endParaRPr lang="en-US" sz="2200" b="0" dirty="0"/>
          </a:p>
          <a:p>
            <a:endParaRPr lang="en-US" dirty="0"/>
          </a:p>
        </p:txBody>
      </p:sp>
      <p:grpSp>
        <p:nvGrpSpPr>
          <p:cNvPr id="7" name="Group 6"/>
          <p:cNvGrpSpPr/>
          <p:nvPr/>
        </p:nvGrpSpPr>
        <p:grpSpPr>
          <a:xfrm>
            <a:off x="8790344" y="1022350"/>
            <a:ext cx="1895967" cy="2807732"/>
            <a:chOff x="6882193" y="2032000"/>
            <a:chExt cx="1895967"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3" y="4470400"/>
              <a:ext cx="1895967" cy="369332"/>
            </a:xfrm>
            <a:prstGeom prst="rect">
              <a:avLst/>
            </a:prstGeom>
            <a:noFill/>
          </p:spPr>
          <p:txBody>
            <a:bodyPr wrap="square" rtlCol="0">
              <a:spAutoFit/>
            </a:bodyPr>
            <a:lstStyle/>
            <a:p>
              <a:r>
                <a:rPr lang="en-US" dirty="0"/>
                <a:t>Ambitious </a:t>
              </a:r>
              <a:r>
                <a:rPr lang="is-IS" dirty="0"/>
                <a:t>…</a:t>
              </a:r>
              <a:endParaRPr lang="en-US" dirty="0"/>
            </a:p>
          </p:txBody>
        </p:sp>
      </p:grpSp>
      <p:sp>
        <p:nvSpPr>
          <p:cNvPr id="8" name="Content Placeholder 2">
            <a:extLst>
              <a:ext uri="{FF2B5EF4-FFF2-40B4-BE49-F238E27FC236}">
                <a16:creationId xmlns:a16="http://schemas.microsoft.com/office/drawing/2014/main" id="{D518D6A9-CBB5-D74D-8A3F-7E07617F5256}"/>
              </a:ext>
            </a:extLst>
          </p:cNvPr>
          <p:cNvSpPr txBox="1">
            <a:spLocks/>
          </p:cNvSpPr>
          <p:nvPr/>
        </p:nvSpPr>
        <p:spPr bwMode="auto">
          <a:xfrm>
            <a:off x="7123166" y="4322707"/>
            <a:ext cx="4842102" cy="1928191"/>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We have 29 total lectures.</a:t>
            </a:r>
          </a:p>
          <a:p>
            <a:pPr lvl="1"/>
            <a:r>
              <a:rPr lang="en-US" kern="0" dirty="0"/>
              <a:t>Dr. </a:t>
            </a:r>
            <a:r>
              <a:rPr lang="en-US" kern="0" dirty="0" err="1"/>
              <a:t>Mattei</a:t>
            </a:r>
            <a:r>
              <a:rPr lang="en-US" kern="0" dirty="0"/>
              <a:t> gone for 3 (1 Midterm)</a:t>
            </a:r>
          </a:p>
          <a:p>
            <a:pPr lvl="1"/>
            <a:r>
              <a:rPr lang="en-US" kern="0" dirty="0"/>
              <a:t>Class Presentations for 2</a:t>
            </a:r>
          </a:p>
          <a:p>
            <a:r>
              <a:rPr lang="en-US" kern="0" dirty="0"/>
              <a:t>We have 24 (-1 for intro) content lectures and so many things we can cover!!</a:t>
            </a:r>
          </a:p>
        </p:txBody>
      </p:sp>
    </p:spTree>
    <p:extLst>
      <p:ext uri="{BB962C8B-B14F-4D97-AF65-F5344CB8AC3E}">
        <p14:creationId xmlns:p14="http://schemas.microsoft.com/office/powerpoint/2010/main" val="203851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pPr lvl="0"/>
            <a:r>
              <a:rPr lang="en-US" dirty="0"/>
              <a:t>15% - (Mostly) Weekly Questions</a:t>
            </a:r>
          </a:p>
          <a:p>
            <a:pPr lvl="0"/>
            <a:r>
              <a:rPr lang="en-US" dirty="0"/>
              <a:t>40% - Mini-Projects and Labs</a:t>
            </a:r>
          </a:p>
          <a:p>
            <a:pPr lvl="0"/>
            <a:r>
              <a:rPr lang="en-US" dirty="0"/>
              <a:t>15% - Midterm Exam</a:t>
            </a:r>
          </a:p>
          <a:p>
            <a:pPr lvl="0"/>
            <a:r>
              <a:rPr lang="en-US" dirty="0"/>
              <a:t>30% - Final Project</a:t>
            </a:r>
          </a:p>
          <a:p>
            <a:endParaRPr lang="en-US" dirty="0"/>
          </a:p>
          <a:p>
            <a:endParaRPr lang="en-US" dirty="0"/>
          </a:p>
          <a:p>
            <a:r>
              <a:rPr lang="en-US" dirty="0">
                <a:solidFill>
                  <a:srgbClr val="0000FF"/>
                </a:solidFill>
              </a:rPr>
              <a:t>All grades will be posted on Canvas.</a:t>
            </a:r>
          </a:p>
          <a:p>
            <a:pPr marL="0" indent="0">
              <a:buNone/>
            </a:pPr>
            <a:endParaRPr lang="en-US" dirty="0"/>
          </a:p>
        </p:txBody>
      </p:sp>
      <p:sp>
        <p:nvSpPr>
          <p:cNvPr id="4" name="TextBox 3"/>
          <p:cNvSpPr txBox="1"/>
          <p:nvPr/>
        </p:nvSpPr>
        <p:spPr>
          <a:xfrm>
            <a:off x="362501" y="4807088"/>
            <a:ext cx="5858359" cy="1508105"/>
          </a:xfrm>
          <a:prstGeom prst="rect">
            <a:avLst/>
          </a:prstGeom>
          <a:noFill/>
        </p:spPr>
        <p:txBody>
          <a:bodyPr wrap="square" rtlCol="0">
            <a:spAutoFit/>
          </a:bodyPr>
          <a:lstStyle/>
          <a:p>
            <a:pPr>
              <a:spcBef>
                <a:spcPts val="600"/>
              </a:spcBef>
              <a:spcAft>
                <a:spcPts val="600"/>
              </a:spcAft>
            </a:pPr>
            <a:r>
              <a:rPr lang="en-US" sz="2400" dirty="0">
                <a:latin typeface="Times" charset="0"/>
                <a:ea typeface="Times" charset="0"/>
                <a:cs typeface="Times" charset="0"/>
              </a:rPr>
              <a:t>A &gt;= 90%   B &gt;= 80%  C &gt;= 70%</a:t>
            </a:r>
          </a:p>
          <a:p>
            <a:pPr>
              <a:spcBef>
                <a:spcPts val="600"/>
              </a:spcBef>
              <a:spcAft>
                <a:spcPts val="600"/>
              </a:spcAft>
            </a:pPr>
            <a:r>
              <a:rPr lang="en-US" sz="2400" dirty="0">
                <a:latin typeface="Times" charset="0"/>
                <a:ea typeface="Times" charset="0"/>
                <a:cs typeface="Times" charset="0"/>
              </a:rPr>
              <a:t>D &gt;= 60%   F &lt; 60% </a:t>
            </a:r>
          </a:p>
          <a:p>
            <a:pPr>
              <a:spcBef>
                <a:spcPts val="600"/>
              </a:spcBef>
              <a:spcAft>
                <a:spcPts val="600"/>
              </a:spcAft>
            </a:pPr>
            <a:r>
              <a:rPr lang="en-US" sz="2400" dirty="0">
                <a:latin typeface="Times" charset="0"/>
                <a:ea typeface="Times" charset="0"/>
                <a:cs typeface="Times" charset="0"/>
              </a:rPr>
              <a:t>+/- grades will be given for borderline cases.</a:t>
            </a:r>
          </a:p>
        </p:txBody>
      </p:sp>
      <p:graphicFrame>
        <p:nvGraphicFramePr>
          <p:cNvPr id="5" name="Chart 4">
            <a:extLst>
              <a:ext uri="{FF2B5EF4-FFF2-40B4-BE49-F238E27FC236}">
                <a16:creationId xmlns:a16="http://schemas.microsoft.com/office/drawing/2014/main" id="{BA573801-7433-FD49-888A-ADF40F5D29B3}"/>
              </a:ext>
            </a:extLst>
          </p:cNvPr>
          <p:cNvGraphicFramePr/>
          <p:nvPr>
            <p:extLst>
              <p:ext uri="{D42A27DB-BD31-4B8C-83A1-F6EECF244321}">
                <p14:modId xmlns:p14="http://schemas.microsoft.com/office/powerpoint/2010/main" val="687281622"/>
              </p:ext>
            </p:extLst>
          </p:nvPr>
        </p:nvGraphicFramePr>
        <p:xfrm>
          <a:off x="5526188" y="1235869"/>
          <a:ext cx="6134793" cy="47008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555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 Weekly Questions</a:t>
            </a:r>
          </a:p>
        </p:txBody>
      </p:sp>
      <p:sp>
        <p:nvSpPr>
          <p:cNvPr id="3" name="Content Placeholder 2"/>
          <p:cNvSpPr>
            <a:spLocks noGrp="1"/>
          </p:cNvSpPr>
          <p:nvPr>
            <p:ph idx="1"/>
          </p:nvPr>
        </p:nvSpPr>
        <p:spPr>
          <a:xfrm>
            <a:off x="838200" y="1825624"/>
            <a:ext cx="10515600" cy="4575175"/>
          </a:xfrm>
        </p:spPr>
        <p:txBody>
          <a:bodyPr>
            <a:normAutofit/>
          </a:bodyPr>
          <a:lstStyle/>
          <a:p>
            <a:pPr>
              <a:spcAft>
                <a:spcPts val="1200"/>
              </a:spcAft>
            </a:pPr>
            <a:r>
              <a:rPr lang="en-US" dirty="0"/>
              <a:t>~10 - 12  Weekly Questions</a:t>
            </a:r>
          </a:p>
          <a:p>
            <a:pPr lvl="1">
              <a:spcAft>
                <a:spcPts val="1200"/>
              </a:spcAft>
            </a:pPr>
            <a:r>
              <a:rPr lang="en-US" dirty="0"/>
              <a:t>Will be assigned on Canvas.</a:t>
            </a:r>
          </a:p>
          <a:p>
            <a:pPr lvl="1">
              <a:spcAft>
                <a:spcPts val="1200"/>
              </a:spcAft>
            </a:pPr>
            <a:r>
              <a:rPr lang="en-US" dirty="0"/>
              <a:t>Will cover posted articles, tutorials, and in class lectures.</a:t>
            </a:r>
          </a:p>
          <a:p>
            <a:pPr lvl="1">
              <a:spcAft>
                <a:spcPts val="1200"/>
              </a:spcAft>
            </a:pPr>
            <a:r>
              <a:rPr lang="en-US" dirty="0"/>
              <a:t>Will be short answer and multiple guess.</a:t>
            </a:r>
          </a:p>
          <a:p>
            <a:pPr lvl="1">
              <a:spcAft>
                <a:spcPts val="1200"/>
              </a:spcAft>
            </a:pPr>
            <a:r>
              <a:rPr lang="en-US" dirty="0"/>
              <a:t>Typically will be assigned on Tuesdays and due by Midnight the following Tuesday.</a:t>
            </a:r>
          </a:p>
          <a:p>
            <a:pPr lvl="1">
              <a:spcAft>
                <a:spcPts val="1200"/>
              </a:spcAft>
            </a:pPr>
            <a:r>
              <a:rPr lang="en-US" dirty="0"/>
              <a:t>No late work allowed. </a:t>
            </a:r>
          </a:p>
          <a:p>
            <a:r>
              <a:rPr lang="en-US" dirty="0"/>
              <a:t>Requests for an extension (with a valid reason) must be given to the instructor </a:t>
            </a:r>
            <a:r>
              <a:rPr lang="en-US" dirty="0">
                <a:solidFill>
                  <a:srgbClr val="FF0000"/>
                </a:solidFill>
              </a:rPr>
              <a:t>before the questions are due.</a:t>
            </a:r>
          </a:p>
        </p:txBody>
      </p:sp>
    </p:spTree>
    <p:extLst>
      <p:ext uri="{BB962C8B-B14F-4D97-AF65-F5344CB8AC3E}">
        <p14:creationId xmlns:p14="http://schemas.microsoft.com/office/powerpoint/2010/main" val="10754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Students will complete mini-project and lab assignments:</a:t>
            </a:r>
          </a:p>
          <a:p>
            <a:pPr lvl="1"/>
            <a:r>
              <a:rPr lang="en-US" b="1" dirty="0">
                <a:solidFill>
                  <a:srgbClr val="215C4E"/>
                </a:solidFill>
              </a:rPr>
              <a:t>Exercises</a:t>
            </a:r>
            <a:r>
              <a:rPr lang="en-US" dirty="0"/>
              <a:t> showing you are comfortable with the data science stack.</a:t>
            </a:r>
          </a:p>
          <a:p>
            <a:pPr lvl="2"/>
            <a:r>
              <a:rPr lang="en-US" dirty="0"/>
              <a:t>Typically in class Labs!</a:t>
            </a:r>
          </a:p>
          <a:p>
            <a:pPr lvl="1"/>
            <a:r>
              <a:rPr lang="en-US" b="1" dirty="0">
                <a:solidFill>
                  <a:srgbClr val="215C4E"/>
                </a:solidFill>
              </a:rPr>
              <a:t>Case studies </a:t>
            </a:r>
            <a:r>
              <a:rPr lang="en-US" b="0" dirty="0"/>
              <a:t>meant to mimic what you, a future data scientist, will see in industry.  </a:t>
            </a:r>
          </a:p>
          <a:p>
            <a:pPr lvl="2"/>
            <a:r>
              <a:rPr lang="en-US" b="0" dirty="0"/>
              <a:t>They should be fun</a:t>
            </a:r>
          </a:p>
          <a:p>
            <a:endParaRPr lang="en-US" b="0" dirty="0"/>
          </a:p>
          <a:p>
            <a:r>
              <a:rPr lang="en-US" dirty="0"/>
              <a:t>The rules:</a:t>
            </a:r>
          </a:p>
          <a:p>
            <a:pPr lvl="1"/>
            <a:r>
              <a:rPr lang="en-US" b="1" dirty="0">
                <a:solidFill>
                  <a:srgbClr val="215C4E"/>
                </a:solidFill>
              </a:rPr>
              <a:t>Allowed:</a:t>
            </a:r>
            <a:r>
              <a:rPr lang="en-US" b="0" dirty="0"/>
              <a:t> small group </a:t>
            </a:r>
            <a:r>
              <a:rPr lang="en-US" dirty="0">
                <a:solidFill>
                  <a:schemeClr val="tx2"/>
                </a:solidFill>
              </a:rPr>
              <a:t>discussions</a:t>
            </a:r>
          </a:p>
          <a:p>
            <a:pPr lvl="1"/>
            <a:r>
              <a:rPr lang="en-US" b="1" dirty="0">
                <a:solidFill>
                  <a:srgbClr val="215C4E"/>
                </a:solidFill>
              </a:rPr>
              <a:t>Required: </a:t>
            </a:r>
            <a:r>
              <a:rPr lang="en-US" b="0" dirty="0"/>
              <a:t>individual </a:t>
            </a:r>
            <a:r>
              <a:rPr lang="en-US" dirty="0">
                <a:solidFill>
                  <a:schemeClr val="tx2"/>
                </a:solidFill>
              </a:rPr>
              <a:t>programming &amp; writing</a:t>
            </a:r>
          </a:p>
          <a:p>
            <a:pPr lvl="1"/>
            <a:r>
              <a:rPr lang="en-US" b="1" dirty="0">
                <a:solidFill>
                  <a:srgbClr val="215C4E"/>
                </a:solidFill>
              </a:rPr>
              <a:t>Never Allowed: </a:t>
            </a:r>
            <a:r>
              <a:rPr lang="en-US" b="0" dirty="0"/>
              <a:t>public posting of solutions</a:t>
            </a:r>
          </a:p>
          <a:p>
            <a:pPr lvl="1"/>
            <a:r>
              <a:rPr lang="en-US" b="1" dirty="0">
                <a:solidFill>
                  <a:srgbClr val="215C4E"/>
                </a:solidFill>
              </a:rPr>
              <a:t>Also Never Allowed:</a:t>
            </a:r>
            <a:r>
              <a:rPr lang="en-US" dirty="0"/>
              <a:t> paying someone to do your work!</a:t>
            </a:r>
            <a:endParaRPr lang="en-US" b="0" dirty="0"/>
          </a:p>
          <a:p>
            <a:endParaRPr lang="en-US" dirty="0"/>
          </a:p>
          <a:p>
            <a:r>
              <a:rPr lang="en-US" dirty="0"/>
              <a:t>Deliverable:</a:t>
            </a:r>
          </a:p>
          <a:p>
            <a:pPr lvl="1"/>
            <a:r>
              <a:rPr lang="en-US" b="0" dirty="0"/>
              <a:t>Turn in an .</a:t>
            </a:r>
            <a:r>
              <a:rPr lang="en-US" b="0" dirty="0" err="1"/>
              <a:t>ipynb</a:t>
            </a:r>
            <a:r>
              <a:rPr lang="en-US" b="0" dirty="0"/>
              <a:t> of a </a:t>
            </a:r>
            <a:r>
              <a:rPr lang="en-US" b="0" dirty="0" err="1"/>
              <a:t>Jupyter</a:t>
            </a:r>
            <a:r>
              <a:rPr lang="en-US" b="0" dirty="0"/>
              <a:t> notebook on </a:t>
            </a:r>
            <a:r>
              <a:rPr lang="en-US" dirty="0"/>
              <a:t>Canvas</a:t>
            </a:r>
          </a:p>
          <a:p>
            <a:pPr lvl="1"/>
            <a:r>
              <a:rPr lang="en-US" b="0" dirty="0"/>
              <a:t>First project is already posted (getting </a:t>
            </a:r>
            <a:r>
              <a:rPr lang="en-US" b="0" dirty="0" err="1"/>
              <a:t>Github</a:t>
            </a:r>
            <a:r>
              <a:rPr lang="en-US" b="0" dirty="0"/>
              <a:t> and your environment setup).</a:t>
            </a:r>
          </a:p>
        </p:txBody>
      </p:sp>
      <p:sp>
        <p:nvSpPr>
          <p:cNvPr id="6" name="Title 5">
            <a:extLst>
              <a:ext uri="{FF2B5EF4-FFF2-40B4-BE49-F238E27FC236}">
                <a16:creationId xmlns:a16="http://schemas.microsoft.com/office/drawing/2014/main" id="{D1097BDC-5E0E-1948-9252-2CF29003CC82}"/>
              </a:ext>
            </a:extLst>
          </p:cNvPr>
          <p:cNvSpPr>
            <a:spLocks noGrp="1"/>
          </p:cNvSpPr>
          <p:nvPr>
            <p:ph type="title"/>
          </p:nvPr>
        </p:nvSpPr>
        <p:spPr/>
        <p:txBody>
          <a:bodyPr/>
          <a:lstStyle/>
          <a:p>
            <a:r>
              <a:rPr lang="en-US" dirty="0"/>
              <a:t>Mini-Projects and Labs (40%)</a:t>
            </a:r>
          </a:p>
        </p:txBody>
      </p:sp>
      <p:pic>
        <p:nvPicPr>
          <p:cNvPr id="8" name="Picture 7">
            <a:extLst>
              <a:ext uri="{FF2B5EF4-FFF2-40B4-BE49-F238E27FC236}">
                <a16:creationId xmlns:a16="http://schemas.microsoft.com/office/drawing/2014/main" id="{D03D1848-695B-674A-8459-E39CE5F6E56B}"/>
              </a:ext>
            </a:extLst>
          </p:cNvPr>
          <p:cNvPicPr>
            <a:picLocks/>
          </p:cNvPicPr>
          <p:nvPr/>
        </p:nvPicPr>
        <p:blipFill>
          <a:blip r:embed="rId2"/>
          <a:stretch>
            <a:fillRect/>
          </a:stretch>
        </p:blipFill>
        <p:spPr>
          <a:xfrm>
            <a:off x="9133622" y="3276600"/>
            <a:ext cx="1625600" cy="1625600"/>
          </a:xfrm>
          <a:prstGeom prst="rect">
            <a:avLst/>
          </a:prstGeom>
        </p:spPr>
      </p:pic>
    </p:spTree>
    <p:extLst>
      <p:ext uri="{BB962C8B-B14F-4D97-AF65-F5344CB8AC3E}">
        <p14:creationId xmlns:p14="http://schemas.microsoft.com/office/powerpoint/2010/main" val="413371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You know what this is.</a:t>
            </a:r>
          </a:p>
          <a:p>
            <a:endParaRPr lang="en-US" b="0" dirty="0"/>
          </a:p>
          <a:p>
            <a:r>
              <a:rPr lang="en-US" dirty="0"/>
              <a:t>Will cover roughly the first 3/5 of class:</a:t>
            </a:r>
          </a:p>
          <a:p>
            <a:pPr lvl="1"/>
            <a:r>
              <a:rPr lang="en-US" b="0" dirty="0"/>
              <a:t>Qualitative (more)</a:t>
            </a:r>
          </a:p>
          <a:p>
            <a:pPr lvl="1"/>
            <a:r>
              <a:rPr lang="en-US" b="0" dirty="0"/>
              <a:t>Quantitative (less)</a:t>
            </a:r>
            <a:endParaRPr lang="en-US" dirty="0"/>
          </a:p>
          <a:p>
            <a:pPr lvl="1"/>
            <a:endParaRPr lang="en-US" b="0" dirty="0"/>
          </a:p>
          <a:p>
            <a:r>
              <a:rPr lang="en-US" dirty="0"/>
              <a:t>You are allowed one, hand written, 8.5x11in, cheat sheet.  </a:t>
            </a:r>
            <a:br>
              <a:rPr lang="en-US" dirty="0"/>
            </a:br>
            <a:r>
              <a:rPr lang="en-US" dirty="0"/>
              <a:t>This will be turned in with your exam (and handed back).</a:t>
            </a:r>
            <a:endParaRPr lang="en-US" b="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94955" y="1496378"/>
            <a:ext cx="2331720" cy="2331720"/>
          </a:xfrm>
          <a:prstGeom prst="rect">
            <a:avLst/>
          </a:prstGeom>
        </p:spPr>
      </p:pic>
      <p:sp>
        <p:nvSpPr>
          <p:cNvPr id="7" name="Title 6">
            <a:extLst>
              <a:ext uri="{FF2B5EF4-FFF2-40B4-BE49-F238E27FC236}">
                <a16:creationId xmlns:a16="http://schemas.microsoft.com/office/drawing/2014/main" id="{920EE965-EABB-6840-AF6B-E5E3F10967F1}"/>
              </a:ext>
            </a:extLst>
          </p:cNvPr>
          <p:cNvSpPr>
            <a:spLocks noGrp="1"/>
          </p:cNvSpPr>
          <p:nvPr>
            <p:ph type="title"/>
          </p:nvPr>
        </p:nvSpPr>
        <p:spPr/>
        <p:txBody>
          <a:bodyPr/>
          <a:lstStyle/>
          <a:p>
            <a:r>
              <a:rPr lang="en-US" dirty="0"/>
              <a:t>Midterm Exam (15%)</a:t>
            </a:r>
          </a:p>
        </p:txBody>
      </p:sp>
    </p:spTree>
    <p:extLst>
      <p:ext uri="{BB962C8B-B14F-4D97-AF65-F5344CB8AC3E}">
        <p14:creationId xmlns:p14="http://schemas.microsoft.com/office/powerpoint/2010/main" val="4539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Tutorial (30%)</a:t>
            </a:r>
          </a:p>
        </p:txBody>
      </p:sp>
      <p:sp>
        <p:nvSpPr>
          <p:cNvPr id="3" name="Content Placeholder 2"/>
          <p:cNvSpPr>
            <a:spLocks noGrp="1"/>
          </p:cNvSpPr>
          <p:nvPr>
            <p:ph idx="1"/>
          </p:nvPr>
        </p:nvSpPr>
        <p:spPr/>
        <p:txBody>
          <a:bodyPr/>
          <a:lstStyle/>
          <a:p>
            <a:r>
              <a:rPr lang="en-US" dirty="0"/>
              <a:t>In lieu of a final exam, you’ll (individual or group) create a mini-tutorial that:</a:t>
            </a:r>
          </a:p>
          <a:p>
            <a:pPr lvl="1"/>
            <a:r>
              <a:rPr lang="en-US" dirty="0"/>
              <a:t>Identifies a raw data source; processes and stores that data</a:t>
            </a:r>
          </a:p>
          <a:p>
            <a:pPr lvl="1"/>
            <a:r>
              <a:rPr lang="en-US" dirty="0"/>
              <a:t>Performs exploratory data analysis &amp; visualization</a:t>
            </a:r>
          </a:p>
          <a:p>
            <a:pPr lvl="1"/>
            <a:r>
              <a:rPr lang="en-US" dirty="0"/>
              <a:t>Derives insight(s) using statistics and ML</a:t>
            </a:r>
          </a:p>
          <a:p>
            <a:pPr lvl="1"/>
            <a:r>
              <a:rPr lang="en-US" dirty="0"/>
              <a:t>Communicates those insights as actionable text</a:t>
            </a:r>
          </a:p>
          <a:p>
            <a:r>
              <a:rPr lang="en-US" dirty="0"/>
              <a:t>Deliverables (we will have several milestones as the semester goes): </a:t>
            </a:r>
          </a:p>
          <a:p>
            <a:pPr lvl="1"/>
            <a:r>
              <a:rPr lang="en-US" dirty="0"/>
              <a:t>URL of your own GitHub Pages site hosting an .</a:t>
            </a:r>
            <a:r>
              <a:rPr lang="en-US" dirty="0" err="1"/>
              <a:t>ipynb</a:t>
            </a:r>
            <a:r>
              <a:rPr lang="en-US" dirty="0"/>
              <a:t>/.html export of your final tutorial.</a:t>
            </a:r>
          </a:p>
          <a:p>
            <a:pPr lvl="1"/>
            <a:r>
              <a:rPr lang="en-US" dirty="0"/>
              <a:t>10 min in class presentation of the tutorial (TBD based on number of groups).</a:t>
            </a:r>
          </a:p>
          <a:p>
            <a:r>
              <a:rPr lang="en-US" dirty="0"/>
              <a:t>The project itself:</a:t>
            </a:r>
          </a:p>
          <a:p>
            <a:pPr lvl="1"/>
            <a:r>
              <a:rPr lang="en-US" b="0" dirty="0"/>
              <a:t>~1500+ words of Markdown prose, ~150+ lines of Python </a:t>
            </a:r>
          </a:p>
          <a:p>
            <a:pPr lvl="1"/>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Example writeup: </a:t>
            </a:r>
          </a:p>
          <a:p>
            <a:pPr lvl="1"/>
            <a:r>
              <a:rPr lang="en-US" dirty="0">
                <a:hlinkClick r:id="rId2"/>
              </a:rPr>
              <a:t>https://andresgogo.github.io/</a:t>
            </a:r>
            <a:endParaRPr lang="en-US" b="0" dirty="0"/>
          </a:p>
        </p:txBody>
      </p:sp>
    </p:spTree>
    <p:extLst>
      <p:ext uri="{BB962C8B-B14F-4D97-AF65-F5344CB8AC3E}">
        <p14:creationId xmlns:p14="http://schemas.microsoft.com/office/powerpoint/2010/main" val="4239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9448-3AAB-4941-903B-0318AF9B03FA}"/>
              </a:ext>
            </a:extLst>
          </p:cNvPr>
          <p:cNvSpPr>
            <a:spLocks noGrp="1"/>
          </p:cNvSpPr>
          <p:nvPr>
            <p:ph type="title"/>
          </p:nvPr>
        </p:nvSpPr>
        <p:spPr/>
        <p:txBody>
          <a:bodyPr/>
          <a:lstStyle/>
          <a:p>
            <a:r>
              <a:rPr lang="en-US" dirty="0"/>
              <a:t>Final Tutorial Milestones (Running Notebook)</a:t>
            </a:r>
          </a:p>
        </p:txBody>
      </p:sp>
      <p:sp>
        <p:nvSpPr>
          <p:cNvPr id="3" name="Content Placeholder 2">
            <a:extLst>
              <a:ext uri="{FF2B5EF4-FFF2-40B4-BE49-F238E27FC236}">
                <a16:creationId xmlns:a16="http://schemas.microsoft.com/office/drawing/2014/main" id="{806F892E-E4BC-1645-AE60-B834B7049756}"/>
              </a:ext>
            </a:extLst>
          </p:cNvPr>
          <p:cNvSpPr>
            <a:spLocks noGrp="1"/>
          </p:cNvSpPr>
          <p:nvPr>
            <p:ph idx="1"/>
          </p:nvPr>
        </p:nvSpPr>
        <p:spPr>
          <a:xfrm>
            <a:off x="609600" y="1672684"/>
            <a:ext cx="10950971" cy="4453482"/>
          </a:xfrm>
        </p:spPr>
        <p:txBody>
          <a:bodyPr/>
          <a:lstStyle/>
          <a:p>
            <a:pPr marL="457200" indent="-457200">
              <a:buFont typeface="+mj-lt"/>
              <a:buAutoNum type="arabicPeriod"/>
            </a:pPr>
            <a:r>
              <a:rPr lang="en-US" dirty="0"/>
              <a:t>Partners and Datasets (Oct. 1)</a:t>
            </a:r>
          </a:p>
          <a:p>
            <a:pPr marL="968375" lvl="1" indent="-457200"/>
            <a:r>
              <a:rPr lang="en-US" dirty="0"/>
              <a:t>1 page writeup listing a partner (if any) and one to three datasets that you are considering working with and why.  This is just an outline to make sure you are thinking.  This will be published on your GitHub IO page so this also makes sure you’ve figured out how to get it uploaded!</a:t>
            </a:r>
          </a:p>
          <a:p>
            <a:pPr marL="457200" indent="-457200">
              <a:buFont typeface="+mj-lt"/>
              <a:buAutoNum type="arabicPeriod"/>
            </a:pPr>
            <a:r>
              <a:rPr lang="en-US" dirty="0"/>
              <a:t>Extraction, Transform, and Load (ETL) + Exploratory Data Analysis (EDA)  (Oct. 22).</a:t>
            </a:r>
          </a:p>
          <a:p>
            <a:pPr marL="968375" lvl="1" indent="-457200"/>
            <a:r>
              <a:rPr lang="en-US" dirty="0"/>
              <a:t>Your notebook from Part 1 but expanded to include the data being loaded and showing that you have figured out how to get the data into your system.</a:t>
            </a:r>
          </a:p>
          <a:p>
            <a:pPr marL="968375" lvl="1" indent="-457200"/>
            <a:r>
              <a:rPr lang="en-US" dirty="0"/>
              <a:t>Your notebook expanded to include some graphs, visualizations, and stats that show you can manipulate your data and understand the dataset you are working with.</a:t>
            </a:r>
          </a:p>
          <a:p>
            <a:pPr marL="457200" indent="-457200">
              <a:buFont typeface="+mj-lt"/>
              <a:buAutoNum type="arabicPeriod"/>
            </a:pPr>
            <a:r>
              <a:rPr lang="en-US" dirty="0"/>
              <a:t>Final Presentation (Dec 3 + Dec 5).</a:t>
            </a:r>
          </a:p>
          <a:p>
            <a:pPr marL="968375" lvl="1" indent="-457200"/>
            <a:r>
              <a:rPr lang="en-US" dirty="0"/>
              <a:t>Your in class presentation.</a:t>
            </a:r>
          </a:p>
          <a:p>
            <a:pPr marL="457200" indent="-457200">
              <a:buFont typeface="+mj-lt"/>
              <a:buAutoNum type="arabicPeriod"/>
            </a:pPr>
            <a:r>
              <a:rPr lang="en-US" dirty="0"/>
              <a:t> Final Tutorial (???)</a:t>
            </a:r>
          </a:p>
          <a:p>
            <a:pPr marL="968375" lvl="1" indent="-457200"/>
            <a:r>
              <a:rPr lang="en-US" dirty="0"/>
              <a:t>Your posted final tutorial.</a:t>
            </a:r>
          </a:p>
        </p:txBody>
      </p:sp>
      <p:sp>
        <p:nvSpPr>
          <p:cNvPr id="4" name="Slide Number Placeholder 3">
            <a:extLst>
              <a:ext uri="{FF2B5EF4-FFF2-40B4-BE49-F238E27FC236}">
                <a16:creationId xmlns:a16="http://schemas.microsoft.com/office/drawing/2014/main" id="{DB8940A1-222E-4344-BB33-CDF168F1DD63}"/>
              </a:ext>
            </a:extLst>
          </p:cNvPr>
          <p:cNvSpPr>
            <a:spLocks noGrp="1"/>
          </p:cNvSpPr>
          <p:nvPr>
            <p:ph type="sldNum" sz="quarter" idx="11"/>
          </p:nvPr>
        </p:nvSpPr>
        <p:spPr/>
        <p:txBody>
          <a:bodyPr/>
          <a:lstStyle/>
          <a:p>
            <a:fld id="{AE9108BD-1B63-5E42-A3EF-D85B2E21F76C}" type="slidenum">
              <a:rPr lang="en-US" smtClean="0"/>
              <a:t>28</a:t>
            </a:fld>
            <a:endParaRPr lang="en-US"/>
          </a:p>
        </p:txBody>
      </p:sp>
    </p:spTree>
    <p:extLst>
      <p:ext uri="{BB962C8B-B14F-4D97-AF65-F5344CB8AC3E}">
        <p14:creationId xmlns:p14="http://schemas.microsoft.com/office/powerpoint/2010/main" val="112654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Grade on a scale of 1-10: </a:t>
            </a:r>
          </a:p>
          <a:p>
            <a:pPr lvl="1">
              <a:lnSpc>
                <a:spcPct val="120000"/>
              </a:lnSpc>
              <a:spcAft>
                <a:spcPts val="600"/>
              </a:spcAft>
            </a:pPr>
            <a:r>
              <a:rPr lang="en-US" b="1" dirty="0">
                <a:solidFill>
                  <a:srgbClr val="215C4E"/>
                </a:solidFill>
              </a:rPr>
              <a:t>Motivation:</a:t>
            </a:r>
            <a:r>
              <a:rPr lang="en-US" dirty="0"/>
              <a:t> </a:t>
            </a:r>
            <a:r>
              <a:rPr lang="en-US" b="0" dirty="0"/>
              <a:t>Does the tutorial make the reader believe the topic is important (a) in general and (b) with respect to data science?</a:t>
            </a:r>
          </a:p>
          <a:p>
            <a:pPr lvl="1">
              <a:lnSpc>
                <a:spcPct val="120000"/>
              </a:lnSpc>
              <a:spcAft>
                <a:spcPts val="600"/>
              </a:spcAft>
            </a:pPr>
            <a:r>
              <a:rPr lang="en-US" b="1" dirty="0">
                <a:solidFill>
                  <a:srgbClr val="215C4E"/>
                </a:solidFill>
              </a:rPr>
              <a:t>Understanding: </a:t>
            </a:r>
            <a:r>
              <a:rPr lang="en-US" b="0" dirty="0"/>
              <a:t>After reading the tutorial, does the reader understand the topic?</a:t>
            </a:r>
          </a:p>
          <a:p>
            <a:pPr lvl="1">
              <a:lnSpc>
                <a:spcPct val="120000"/>
              </a:lnSpc>
              <a:spcAft>
                <a:spcPts val="600"/>
              </a:spcAft>
            </a:pPr>
            <a:r>
              <a:rPr lang="en-US" b="1" dirty="0">
                <a:solidFill>
                  <a:srgbClr val="215C4E"/>
                </a:solidFill>
              </a:rPr>
              <a:t>Further resources: </a:t>
            </a:r>
            <a:r>
              <a:rPr lang="en-US" b="0" dirty="0"/>
              <a:t>Does the tutorial “call out” to other resources that would help the reader understand basic concepts, deep dive, related work, </a:t>
            </a:r>
            <a:r>
              <a:rPr lang="en-US" b="0" dirty="0" err="1"/>
              <a:t>etc</a:t>
            </a:r>
            <a:r>
              <a:rPr lang="en-US" b="0" dirty="0"/>
              <a:t>?</a:t>
            </a:r>
          </a:p>
          <a:p>
            <a:pPr lvl="1">
              <a:lnSpc>
                <a:spcPct val="120000"/>
              </a:lnSpc>
              <a:spcAft>
                <a:spcPts val="600"/>
              </a:spcAft>
            </a:pPr>
            <a:r>
              <a:rPr lang="en-US" b="1" dirty="0">
                <a:solidFill>
                  <a:srgbClr val="215C4E"/>
                </a:solidFill>
              </a:rPr>
              <a:t>Prose: </a:t>
            </a:r>
            <a:r>
              <a:rPr lang="en-US" b="0" dirty="0"/>
              <a:t>Does the prose in the Markdown portion of the .</a:t>
            </a:r>
            <a:r>
              <a:rPr lang="en-US" b="0" dirty="0" err="1"/>
              <a:t>ipynb</a:t>
            </a:r>
            <a:r>
              <a:rPr lang="en-US" b="0" dirty="0"/>
              <a:t> add to the reader’s understanding of the tutorial?</a:t>
            </a:r>
          </a:p>
          <a:p>
            <a:pPr lvl="1">
              <a:lnSpc>
                <a:spcPct val="120000"/>
              </a:lnSpc>
              <a:spcAft>
                <a:spcPts val="600"/>
              </a:spcAft>
            </a:pPr>
            <a:r>
              <a:rPr lang="en-US" b="1" dirty="0">
                <a:solidFill>
                  <a:srgbClr val="215C4E"/>
                </a:solidFill>
              </a:rPr>
              <a:t>Code: </a:t>
            </a:r>
            <a:r>
              <a:rPr lang="en-US" b="0" dirty="0"/>
              <a:t>Does the code help solidify understanding, is it well documented, and does it include helpful examples?</a:t>
            </a:r>
          </a:p>
          <a:p>
            <a:pPr lvl="1">
              <a:lnSpc>
                <a:spcPct val="120000"/>
              </a:lnSpc>
              <a:spcAft>
                <a:spcPts val="600"/>
              </a:spcAft>
            </a:pPr>
            <a:r>
              <a:rPr lang="en-US" b="1" dirty="0">
                <a:solidFill>
                  <a:srgbClr val="215C4E"/>
                </a:solidFill>
              </a:rPr>
              <a:t>Subjective Evaluation: </a:t>
            </a:r>
            <a:r>
              <a:rPr lang="en-US" b="0" dirty="0"/>
              <a:t>If somebody linked to this tutorial from Hacker News, would people actually read the whole thing?</a:t>
            </a:r>
          </a:p>
          <a:p>
            <a:pPr lvl="1">
              <a:lnSpc>
                <a:spcPct val="120000"/>
              </a:lnSpc>
              <a:spcAft>
                <a:spcPts val="600"/>
              </a:spcAft>
            </a:pPr>
            <a:r>
              <a:rPr lang="en-US" b="1" dirty="0">
                <a:solidFill>
                  <a:srgbClr val="215C4E"/>
                </a:solidFill>
              </a:rPr>
              <a:t>Presentation</a:t>
            </a:r>
            <a:r>
              <a:rPr lang="en-US" dirty="0">
                <a:solidFill>
                  <a:srgbClr val="215C4E"/>
                </a:solidFill>
              </a:rPr>
              <a:t>:</a:t>
            </a:r>
            <a:r>
              <a:rPr lang="en-US" dirty="0"/>
              <a:t> Is the in class presentation well constructed? did you identify all the important bits of your tutorial? was the presentation engaging?</a:t>
            </a:r>
            <a:endParaRPr lang="en-US" b="0" dirty="0"/>
          </a:p>
        </p:txBody>
      </p:sp>
      <p:sp>
        <p:nvSpPr>
          <p:cNvPr id="7" name="Title 6">
            <a:extLst>
              <a:ext uri="{FF2B5EF4-FFF2-40B4-BE49-F238E27FC236}">
                <a16:creationId xmlns:a16="http://schemas.microsoft.com/office/drawing/2014/main" id="{BA5881DA-190F-144D-A137-FDF0207E929B}"/>
              </a:ext>
            </a:extLst>
          </p:cNvPr>
          <p:cNvSpPr>
            <a:spLocks noGrp="1"/>
          </p:cNvSpPr>
          <p:nvPr>
            <p:ph type="title"/>
          </p:nvPr>
        </p:nvSpPr>
        <p:spPr/>
        <p:txBody>
          <a:bodyPr/>
          <a:lstStyle/>
          <a:p>
            <a:r>
              <a:rPr lang="en-US" dirty="0"/>
              <a:t>Final Tutorial Rubric (More info to come…)</a:t>
            </a:r>
          </a:p>
        </p:txBody>
      </p:sp>
    </p:spTree>
    <p:extLst>
      <p:ext uri="{BB962C8B-B14F-4D97-AF65-F5344CB8AC3E}">
        <p14:creationId xmlns:p14="http://schemas.microsoft.com/office/powerpoint/2010/main" val="213836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science is the application of </a:t>
            </a:r>
            <a:r>
              <a:rPr lang="en-US" sz="2800" dirty="0">
                <a:solidFill>
                  <a:srgbClr val="215C4E"/>
                </a:solidFill>
              </a:rPr>
              <a:t>computational</a:t>
            </a:r>
            <a:r>
              <a:rPr lang="en-US" sz="2800" dirty="0"/>
              <a:t> and </a:t>
            </a:r>
            <a:r>
              <a:rPr lang="en-US" sz="2800" dirty="0">
                <a:solidFill>
                  <a:srgbClr val="215C4E"/>
                </a:solidFill>
              </a:rPr>
              <a:t>statistical</a:t>
            </a:r>
            <a:r>
              <a:rPr lang="en-US" sz="2800" dirty="0"/>
              <a:t> techniques to address or gain [managerial or scientific] insight into some problem in the </a:t>
            </a:r>
            <a:r>
              <a:rPr lang="en-US" sz="2800" dirty="0">
                <a:solidFill>
                  <a:srgbClr val="215C4E"/>
                </a:solidFill>
              </a:rPr>
              <a:t>real world</a:t>
            </a:r>
            <a:r>
              <a:rPr lang="en-US" sz="2800" dirty="0">
                <a:solidFill>
                  <a:schemeClr val="bg1"/>
                </a:solidFill>
              </a:rPr>
              <a:t>.</a:t>
            </a: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p:txBody>
      </p:sp>
    </p:spTree>
    <p:extLst>
      <p:ext uri="{BB962C8B-B14F-4D97-AF65-F5344CB8AC3E}">
        <p14:creationId xmlns:p14="http://schemas.microsoft.com/office/powerpoint/2010/main" val="103053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79418"/>
            <a:ext cx="11430000" cy="4546747"/>
          </a:xfrm>
        </p:spPr>
        <p:txBody>
          <a:bodyPr>
            <a:normAutofit fontScale="92500" lnSpcReduction="10000"/>
          </a:bodyPr>
          <a:lstStyle/>
          <a:p>
            <a:r>
              <a:rPr lang="en-US" dirty="0">
                <a:hlinkClick r:id="rId2"/>
              </a:rPr>
              <a:t>https://www.data.gov/</a:t>
            </a:r>
            <a:endParaRPr lang="en-US" dirty="0"/>
          </a:p>
          <a:p>
            <a:pPr lvl="1"/>
            <a:r>
              <a:rPr lang="en-US" dirty="0"/>
              <a:t>US-centric agriculture, climate, education, energy, finance, health, manufacturing data, </a:t>
            </a:r>
            <a:r>
              <a:rPr lang="mr-IN" dirty="0"/>
              <a:t>…</a:t>
            </a:r>
            <a:endParaRPr lang="en-US" dirty="0"/>
          </a:p>
          <a:p>
            <a:r>
              <a:rPr lang="en-US" dirty="0">
                <a:hlinkClick r:id="rId3"/>
              </a:rPr>
              <a:t>https://cloud.google.com/bigquery/public-data/</a:t>
            </a:r>
            <a:endParaRPr lang="en-US" dirty="0"/>
          </a:p>
          <a:p>
            <a:pPr lvl="1"/>
            <a:r>
              <a:rPr lang="en-US" dirty="0" err="1"/>
              <a:t>BigQuery</a:t>
            </a:r>
            <a:r>
              <a:rPr lang="en-US" dirty="0"/>
              <a:t> (Google Cloud) public datasets (bikeshare, GitHub, Hacker News, NOAA, </a:t>
            </a:r>
            <a:r>
              <a:rPr lang="mr-IN" dirty="0"/>
              <a:t>…</a:t>
            </a:r>
            <a:r>
              <a:rPr lang="en-US" dirty="0"/>
              <a:t>)</a:t>
            </a:r>
          </a:p>
          <a:p>
            <a:r>
              <a:rPr lang="en-US" dirty="0">
                <a:hlinkClick r:id="rId4"/>
              </a:rPr>
              <a:t>https://www.kaggle.com/datasets</a:t>
            </a:r>
            <a:endParaRPr lang="en-US" dirty="0"/>
          </a:p>
          <a:p>
            <a:pPr lvl="1"/>
            <a:r>
              <a:rPr lang="en-US" dirty="0"/>
              <a:t>Billboard Top 100 lyrics, credit card fraud, crime in Chicago, global terrorism, world happiness, </a:t>
            </a:r>
            <a:r>
              <a:rPr lang="mr-IN" dirty="0"/>
              <a:t>…</a:t>
            </a:r>
            <a:r>
              <a:rPr lang="en-US" dirty="0"/>
              <a:t>)</a:t>
            </a:r>
          </a:p>
          <a:p>
            <a:r>
              <a:rPr lang="en-US" dirty="0">
                <a:hlinkClick r:id="rId5"/>
              </a:rPr>
              <a:t>https://aws.amazon.com/public-datasets/</a:t>
            </a:r>
            <a:endParaRPr lang="en-US" dirty="0"/>
          </a:p>
          <a:p>
            <a:pPr lvl="1"/>
            <a:r>
              <a:rPr lang="en-US" dirty="0"/>
              <a:t>AWS-hosted, various (NASA, a bunch of genome stuff, Google Books n-grams, Multimedia Commons, </a:t>
            </a:r>
            <a:r>
              <a:rPr lang="mr-IN" dirty="0"/>
              <a:t>…</a:t>
            </a:r>
            <a:r>
              <a:rPr lang="en-US" dirty="0"/>
              <a:t>)</a:t>
            </a:r>
          </a:p>
          <a:p>
            <a:r>
              <a:rPr lang="en-US" dirty="0"/>
              <a:t>Data is Plural: </a:t>
            </a:r>
            <a:r>
              <a:rPr lang="en-US" u="sng" dirty="0">
                <a:hlinkClick r:id="rId6"/>
              </a:rPr>
              <a:t>https://tinyletter.com/data-is-plural</a:t>
            </a:r>
            <a:endParaRPr lang="en-US" dirty="0"/>
          </a:p>
          <a:p>
            <a:pPr lvl="1"/>
            <a:r>
              <a:rPr lang="en-US" u="sng" dirty="0">
                <a:hlinkClick r:id="rId7"/>
              </a:rPr>
              <a:t>https://docs.google.com/spreadsheets/d/1wZhPLMCHKJvwOkP4juclhjFgqIY8fQFMemwKL2c64vk/edit#gid=0</a:t>
            </a:r>
            <a:r>
              <a:rPr lang="en-US" u="sng" dirty="0"/>
              <a:t> </a:t>
            </a:r>
            <a:r>
              <a:rPr lang="en-US" dirty="0"/>
              <a:t>- Lots of interesting and strange datasets.</a:t>
            </a:r>
          </a:p>
          <a:p>
            <a:r>
              <a:rPr lang="en-US" dirty="0" err="1"/>
              <a:t>Corgies</a:t>
            </a:r>
            <a:r>
              <a:rPr lang="en-US" dirty="0"/>
              <a:t> Datasets: </a:t>
            </a:r>
            <a:r>
              <a:rPr lang="en-US" u="sng" dirty="0">
                <a:hlinkClick r:id="rId8"/>
              </a:rPr>
              <a:t>https://think.cs.vt.edu/corgis/</a:t>
            </a:r>
            <a:endParaRPr lang="en-US" dirty="0"/>
          </a:p>
          <a:p>
            <a:r>
              <a:rPr lang="en-US" dirty="0"/>
              <a:t>GitHub Awesome Public Datasets: </a:t>
            </a:r>
            <a:r>
              <a:rPr lang="en-US" u="sng" dirty="0">
                <a:hlinkClick r:id="rId9"/>
              </a:rPr>
              <a:t>https://github.com/awesomedata/awesome-public-datasets</a:t>
            </a:r>
            <a:endParaRPr lang="en-US" dirty="0"/>
          </a:p>
          <a:p>
            <a:r>
              <a:rPr lang="en-US" dirty="0"/>
              <a:t>Think Stats Datasets: </a:t>
            </a:r>
            <a:r>
              <a:rPr lang="en-US" u="sng" dirty="0">
                <a:hlinkClick r:id="rId10"/>
              </a:rPr>
              <a:t>https://docs.google.com/spreadsheets/d/e/2PACX-1vQlv2BpO7TsU2UAE7iQwCUxvxn9LTXEPPj5EnA0l9-DJSwCDZU0xg_IhWBItZ7bNvZ_BnznuOrYYy0i/pubhtml</a:t>
            </a:r>
            <a:endParaRPr lang="en-US" dirty="0"/>
          </a:p>
        </p:txBody>
      </p:sp>
      <p:sp>
        <p:nvSpPr>
          <p:cNvPr id="6" name="Title 5">
            <a:extLst>
              <a:ext uri="{FF2B5EF4-FFF2-40B4-BE49-F238E27FC236}">
                <a16:creationId xmlns:a16="http://schemas.microsoft.com/office/drawing/2014/main" id="{17468DBC-1424-B54E-9FA8-1900C4B07C40}"/>
              </a:ext>
            </a:extLst>
          </p:cNvPr>
          <p:cNvSpPr>
            <a:spLocks noGrp="1"/>
          </p:cNvSpPr>
          <p:nvPr>
            <p:ph type="title"/>
          </p:nvPr>
        </p:nvSpPr>
        <p:spPr/>
        <p:txBody>
          <a:bodyPr/>
          <a:lstStyle/>
          <a:p>
            <a:r>
              <a:rPr lang="en-US" dirty="0"/>
              <a:t>Some Data Set Options…</a:t>
            </a:r>
          </a:p>
        </p:txBody>
      </p:sp>
    </p:spTree>
    <p:extLst>
      <p:ext uri="{BB962C8B-B14F-4D97-AF65-F5344CB8AC3E}">
        <p14:creationId xmlns:p14="http://schemas.microsoft.com/office/powerpoint/2010/main" val="42848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8F7B-0715-3240-92EB-C05383D3E268}"/>
              </a:ext>
            </a:extLst>
          </p:cNvPr>
          <p:cNvSpPr>
            <a:spLocks noGrp="1"/>
          </p:cNvSpPr>
          <p:nvPr>
            <p:ph type="title"/>
          </p:nvPr>
        </p:nvSpPr>
        <p:spPr/>
        <p:txBody>
          <a:bodyPr/>
          <a:lstStyle/>
          <a:p>
            <a:r>
              <a:rPr lang="en-US" dirty="0"/>
              <a:t>Class Attendance and Participation</a:t>
            </a:r>
          </a:p>
        </p:txBody>
      </p:sp>
      <p:sp>
        <p:nvSpPr>
          <p:cNvPr id="3" name="Content Placeholder 2">
            <a:extLst>
              <a:ext uri="{FF2B5EF4-FFF2-40B4-BE49-F238E27FC236}">
                <a16:creationId xmlns:a16="http://schemas.microsoft.com/office/drawing/2014/main" id="{CC02A42E-46C1-C74A-8490-9640FC9AC89E}"/>
              </a:ext>
            </a:extLst>
          </p:cNvPr>
          <p:cNvSpPr>
            <a:spLocks noGrp="1"/>
          </p:cNvSpPr>
          <p:nvPr>
            <p:ph idx="1"/>
          </p:nvPr>
        </p:nvSpPr>
        <p:spPr/>
        <p:txBody>
          <a:bodyPr>
            <a:normAutofit/>
          </a:bodyPr>
          <a:lstStyle/>
          <a:p>
            <a:pPr>
              <a:lnSpc>
                <a:spcPct val="110000"/>
              </a:lnSpc>
              <a:spcAft>
                <a:spcPts val="600"/>
              </a:spcAft>
            </a:pPr>
            <a:r>
              <a:rPr lang="en-US" dirty="0"/>
              <a:t>Class attendance</a:t>
            </a:r>
          </a:p>
          <a:p>
            <a:pPr lvl="1">
              <a:lnSpc>
                <a:spcPct val="110000"/>
              </a:lnSpc>
              <a:spcAft>
                <a:spcPts val="600"/>
              </a:spcAft>
            </a:pPr>
            <a:r>
              <a:rPr lang="en-US" dirty="0"/>
              <a:t>Class attendance will be taken almost every day.</a:t>
            </a:r>
          </a:p>
          <a:p>
            <a:pPr lvl="1">
              <a:lnSpc>
                <a:spcPct val="110000"/>
              </a:lnSpc>
              <a:spcAft>
                <a:spcPts val="600"/>
              </a:spcAft>
            </a:pPr>
            <a:r>
              <a:rPr lang="en-US" b="1" dirty="0">
                <a:solidFill>
                  <a:srgbClr val="215C4E"/>
                </a:solidFill>
              </a:rPr>
              <a:t>Please please please do the readings (if possible) before so we can talk about them!</a:t>
            </a:r>
          </a:p>
          <a:p>
            <a:pPr lvl="1">
              <a:lnSpc>
                <a:spcPct val="110000"/>
              </a:lnSpc>
              <a:spcAft>
                <a:spcPts val="600"/>
              </a:spcAft>
            </a:pPr>
            <a:endParaRPr lang="en-US" dirty="0">
              <a:solidFill>
                <a:srgbClr val="FF0000"/>
              </a:solidFill>
            </a:endParaRPr>
          </a:p>
          <a:p>
            <a:pPr lvl="1">
              <a:lnSpc>
                <a:spcPct val="110000"/>
              </a:lnSpc>
              <a:spcAft>
                <a:spcPts val="600"/>
              </a:spcAft>
            </a:pPr>
            <a:r>
              <a:rPr lang="en-US" dirty="0"/>
              <a:t>Students are responsible for notifying instructors about absences that result from serious illnesses, injuries, or critical personal problems</a:t>
            </a:r>
            <a:endParaRPr lang="en-US" u="sng" dirty="0"/>
          </a:p>
          <a:p>
            <a:pPr lvl="1">
              <a:lnSpc>
                <a:spcPct val="110000"/>
              </a:lnSpc>
              <a:spcAft>
                <a:spcPts val="600"/>
              </a:spcAft>
            </a:pPr>
            <a:r>
              <a:rPr lang="en-US" u="sng" dirty="0"/>
              <a:t>Students with frequent absences will be reported and/or removed from the course according to university policy.</a:t>
            </a:r>
            <a:endParaRPr lang="en-US" dirty="0"/>
          </a:p>
        </p:txBody>
      </p:sp>
    </p:spTree>
    <p:extLst>
      <p:ext uri="{BB962C8B-B14F-4D97-AF65-F5344CB8AC3E}">
        <p14:creationId xmlns:p14="http://schemas.microsoft.com/office/powerpoint/2010/main" val="216515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4AD6-FF67-3B46-88BF-9253980BDEC6}"/>
              </a:ext>
            </a:extLst>
          </p:cNvPr>
          <p:cNvSpPr>
            <a:spLocks noGrp="1"/>
          </p:cNvSpPr>
          <p:nvPr>
            <p:ph type="title"/>
          </p:nvPr>
        </p:nvSpPr>
        <p:spPr/>
        <p:txBody>
          <a:bodyPr/>
          <a:lstStyle/>
          <a:p>
            <a:r>
              <a:rPr lang="en-US" dirty="0"/>
              <a:t>Electronic Devices</a:t>
            </a:r>
          </a:p>
        </p:txBody>
      </p:sp>
      <p:sp>
        <p:nvSpPr>
          <p:cNvPr id="3" name="Content Placeholder 2">
            <a:extLst>
              <a:ext uri="{FF2B5EF4-FFF2-40B4-BE49-F238E27FC236}">
                <a16:creationId xmlns:a16="http://schemas.microsoft.com/office/drawing/2014/main" id="{D58D31CC-EADD-A940-A0E4-EFC818E8AE41}"/>
              </a:ext>
            </a:extLst>
          </p:cNvPr>
          <p:cNvSpPr>
            <a:spLocks noGrp="1"/>
          </p:cNvSpPr>
          <p:nvPr>
            <p:ph idx="1"/>
          </p:nvPr>
        </p:nvSpPr>
        <p:spPr/>
        <p:txBody>
          <a:bodyPr/>
          <a:lstStyle/>
          <a:p>
            <a:r>
              <a:rPr lang="en-US" dirty="0"/>
              <a:t>Please silence your phones! </a:t>
            </a:r>
          </a:p>
          <a:p>
            <a:endParaRPr lang="en-US" dirty="0"/>
          </a:p>
          <a:p>
            <a:r>
              <a:rPr lang="en-US" dirty="0"/>
              <a:t>If you want to use a laptop please move to the back of the class</a:t>
            </a:r>
          </a:p>
          <a:p>
            <a:pPr lvl="1"/>
            <a:r>
              <a:rPr lang="en-US" dirty="0">
                <a:hlinkClick r:id="rId2"/>
              </a:rPr>
              <a:t>https://www.scientificamerican.com/article/students-are-better-off-without-a-laptop-in-the-classroom/</a:t>
            </a:r>
            <a:endParaRPr lang="en-US" dirty="0"/>
          </a:p>
          <a:p>
            <a:pPr lvl="1"/>
            <a:endParaRPr lang="en-US" dirty="0"/>
          </a:p>
          <a:p>
            <a:r>
              <a:rPr lang="en-US" b="1" u="sng" dirty="0">
                <a:solidFill>
                  <a:srgbClr val="215C4E"/>
                </a:solidFill>
              </a:rPr>
              <a:t>EXCEPTIONS!</a:t>
            </a:r>
          </a:p>
          <a:p>
            <a:pPr lvl="1"/>
            <a:r>
              <a:rPr lang="en-US" dirty="0"/>
              <a:t>We will have questions online like today at several points (live graphs!)</a:t>
            </a:r>
          </a:p>
          <a:p>
            <a:pPr lvl="1"/>
            <a:r>
              <a:rPr lang="en-US" dirty="0"/>
              <a:t>We will have some days where I encourage you to bring a laptop and follow along.</a:t>
            </a:r>
          </a:p>
        </p:txBody>
      </p:sp>
    </p:spTree>
    <p:extLst>
      <p:ext uri="{BB962C8B-B14F-4D97-AF65-F5344CB8AC3E}">
        <p14:creationId xmlns:p14="http://schemas.microsoft.com/office/powerpoint/2010/main" val="32751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049C-9562-F14D-B5CF-D4B9C3062BE6}"/>
              </a:ext>
            </a:extLst>
          </p:cNvPr>
          <p:cNvSpPr>
            <a:spLocks noGrp="1"/>
          </p:cNvSpPr>
          <p:nvPr>
            <p:ph type="title"/>
          </p:nvPr>
        </p:nvSpPr>
        <p:spPr>
          <a:xfrm>
            <a:off x="2993571" y="3001962"/>
            <a:ext cx="10972800" cy="427038"/>
          </a:xfrm>
        </p:spPr>
        <p:txBody>
          <a:bodyPr/>
          <a:lstStyle/>
          <a:p>
            <a:r>
              <a:rPr lang="en-US" dirty="0"/>
              <a:t>Giant and Important Walls of Text</a:t>
            </a:r>
          </a:p>
        </p:txBody>
      </p:sp>
      <p:sp>
        <p:nvSpPr>
          <p:cNvPr id="4" name="Slide Number Placeholder 3">
            <a:extLst>
              <a:ext uri="{FF2B5EF4-FFF2-40B4-BE49-F238E27FC236}">
                <a16:creationId xmlns:a16="http://schemas.microsoft.com/office/drawing/2014/main" id="{EDFCDDBD-28C7-CB42-9807-81CC9C752931}"/>
              </a:ext>
            </a:extLst>
          </p:cNvPr>
          <p:cNvSpPr>
            <a:spLocks noGrp="1"/>
          </p:cNvSpPr>
          <p:nvPr>
            <p:ph type="sldNum" sz="quarter" idx="11"/>
          </p:nvPr>
        </p:nvSpPr>
        <p:spPr/>
        <p:txBody>
          <a:bodyPr/>
          <a:lstStyle/>
          <a:p>
            <a:fld id="{AE9108BD-1B63-5E42-A3EF-D85B2E21F76C}" type="slidenum">
              <a:rPr lang="en-US" smtClean="0"/>
              <a:t>33</a:t>
            </a:fld>
            <a:endParaRPr lang="en-US"/>
          </a:p>
        </p:txBody>
      </p:sp>
    </p:spTree>
    <p:extLst>
      <p:ext uri="{BB962C8B-B14F-4D97-AF65-F5344CB8AC3E}">
        <p14:creationId xmlns:p14="http://schemas.microsoft.com/office/powerpoint/2010/main" val="668722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Integrity</a:t>
            </a:r>
          </a:p>
        </p:txBody>
      </p:sp>
      <p:sp>
        <p:nvSpPr>
          <p:cNvPr id="3" name="Content Placeholder 2"/>
          <p:cNvSpPr>
            <a:spLocks noGrp="1"/>
          </p:cNvSpPr>
          <p:nvPr>
            <p:ph idx="1"/>
          </p:nvPr>
        </p:nvSpPr>
        <p:spPr/>
        <p:txBody>
          <a:bodyPr/>
          <a:lstStyle/>
          <a:p>
            <a:r>
              <a:rPr lang="en-US" sz="2400" dirty="0"/>
              <a:t>You are required to adhere to Tulane’s </a:t>
            </a:r>
            <a:r>
              <a:rPr lang="en-US" sz="2400" dirty="0">
                <a:hlinkClick r:id="rId2"/>
              </a:rPr>
              <a:t>Code of Academic Conduct</a:t>
            </a:r>
            <a:r>
              <a:rPr lang="en-US" sz="2400" dirty="0"/>
              <a:t>.</a:t>
            </a:r>
          </a:p>
          <a:p>
            <a:endParaRPr lang="en-US" sz="2400" dirty="0"/>
          </a:p>
          <a:p>
            <a:r>
              <a:rPr lang="en-US" dirty="0"/>
              <a:t>This course will follow Tulane's Code of Academic Conduct. Cheating will be reported to the Associate Dean of Newcomb-Tulane College. Discussion is encouraged. However, what you turn in must be your own. You may not read another classmate’s solutions or copy a solution from the web.  </a:t>
            </a:r>
            <a:r>
              <a:rPr lang="en-US" b="1" dirty="0"/>
              <a:t>I will be running checks on the code turned in for plagiarism.  If plagiarism is detected the minimum penalty is a 0 on the assignment and being reported, however, you may automatically fail this course at my discretion.</a:t>
            </a:r>
          </a:p>
          <a:p>
            <a:endParaRPr lang="en-US" sz="2400" dirty="0"/>
          </a:p>
          <a:p>
            <a:r>
              <a:rPr lang="en-US" dirty="0"/>
              <a:t>The Code of Academic Conduct applies to all undergraduate students, full-time and part-time, at Tulane University. Tulane University expects and requires behavior compatible with its high standards of scholarship. By accepting admission to the university, a student accepts its regulations (i.e., </a:t>
            </a:r>
            <a:r>
              <a:rPr lang="en-US" u="sng" dirty="0">
                <a:hlinkClick r:id="rId3"/>
              </a:rPr>
              <a:t>Code of Academic Conduct</a:t>
            </a:r>
            <a:r>
              <a:rPr lang="en-US" dirty="0"/>
              <a:t> and the </a:t>
            </a:r>
            <a:r>
              <a:rPr lang="en-US" u="sng" dirty="0">
                <a:hlinkClick r:id="rId4"/>
              </a:rPr>
              <a:t>Code of Student Conduct</a:t>
            </a:r>
            <a:r>
              <a:rPr lang="en-US" dirty="0"/>
              <a:t>) and acknowledges the right of the university to take disciplinary action, including suspension or expulsion, for conduct judged unsatisfactory or disruptive.</a:t>
            </a:r>
            <a:endParaRPr lang="en-US" sz="2400" dirty="0"/>
          </a:p>
        </p:txBody>
      </p:sp>
    </p:spTree>
    <p:extLst>
      <p:ext uri="{BB962C8B-B14F-4D97-AF65-F5344CB8AC3E}">
        <p14:creationId xmlns:p14="http://schemas.microsoft.com/office/powerpoint/2010/main" val="1598400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359764" y="2099257"/>
            <a:ext cx="11222636" cy="4026907"/>
          </a:xfrm>
        </p:spPr>
        <p:txBody>
          <a:bodyPr>
            <a:noAutofit/>
          </a:bodyPr>
          <a:lstStyle/>
          <a:p>
            <a:r>
              <a:rPr lang="en-US" b="1" dirty="0">
                <a:solidFill>
                  <a:srgbClr val="215C4E"/>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1" dirty="0">
                <a:solidFill>
                  <a:srgbClr val="215C4E"/>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7" name="TextBox 6">
            <a:extLst>
              <a:ext uri="{FF2B5EF4-FFF2-40B4-BE49-F238E27FC236}">
                <a16:creationId xmlns:a16="http://schemas.microsoft.com/office/drawing/2014/main" id="{2A03EB4D-4134-C546-B694-C435F6E040D0}"/>
              </a:ext>
            </a:extLst>
          </p:cNvPr>
          <p:cNvSpPr txBox="1"/>
          <p:nvPr/>
        </p:nvSpPr>
        <p:spPr>
          <a:xfrm>
            <a:off x="4118020" y="114161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Tree>
    <p:extLst>
      <p:ext uri="{BB962C8B-B14F-4D97-AF65-F5344CB8AC3E}">
        <p14:creationId xmlns:p14="http://schemas.microsoft.com/office/powerpoint/2010/main" val="237031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E7A93-87D3-4B44-817B-48BB78D404C5}"/>
              </a:ext>
            </a:extLst>
          </p:cNvPr>
          <p:cNvSpPr>
            <a:spLocks noGrp="1"/>
          </p:cNvSpPr>
          <p:nvPr>
            <p:ph idx="1"/>
          </p:nvPr>
        </p:nvSpPr>
        <p:spPr/>
        <p:txBody>
          <a:bodyPr/>
          <a:lstStyle/>
          <a:p>
            <a:r>
              <a:rPr lang="en-US" dirty="0"/>
              <a:t>Tulane University recognizes the inherent dignity of all individuals and promotes respect for all people. </a:t>
            </a:r>
            <a:r>
              <a:rPr lang="en-US" b="1" dirty="0"/>
              <a:t>As such, Tulane is committed to providing an environment free of all forms of discrimination including sexual and gender-based discrimination, harassment, and violence like sexual assault, intimate partner violence, and stalking. If you (or someone you know) has experienced or is experiencing these types of behaviors, know that you are not alone. </a:t>
            </a:r>
          </a:p>
          <a:p>
            <a:endParaRPr lang="en-US" dirty="0"/>
          </a:p>
          <a:p>
            <a:r>
              <a:rPr lang="en-US" dirty="0"/>
              <a:t>Resources and support are available: you can learn more at </a:t>
            </a:r>
            <a:r>
              <a:rPr lang="en-US" u="sng" dirty="0">
                <a:hlinkClick r:id="rId2"/>
              </a:rPr>
              <a:t>http://allin.tulane.edu</a:t>
            </a:r>
            <a:r>
              <a:rPr lang="en-US" dirty="0"/>
              <a:t>. Any and all of your communications on these matters will be treated as either “Confidential” or “Private”. </a:t>
            </a:r>
            <a:r>
              <a:rPr lang="en-US" b="1" u="sng" dirty="0"/>
              <a:t>Please know that if you choose to confide in me I am mandated by the university to report to the Title IX Coordinator, as Tulane and I want to be sure you are connected with all the support the university can offer. </a:t>
            </a:r>
            <a:r>
              <a:rPr lang="en-US" dirty="0"/>
              <a:t>You do not need to respond to outreach from the university if you do not want. You can also make a report yourself, including an anonymous report, through the form </a:t>
            </a:r>
            <a:r>
              <a:rPr lang="en-US" u="sng" dirty="0">
                <a:hlinkClick r:id="rId3"/>
              </a:rPr>
              <a:t>http://tulane.edu/concerns</a:t>
            </a:r>
            <a:r>
              <a:rPr lang="en-US" dirty="0"/>
              <a:t>. </a:t>
            </a:r>
          </a:p>
        </p:txBody>
      </p:sp>
      <p:sp>
        <p:nvSpPr>
          <p:cNvPr id="2" name="Title 1">
            <a:extLst>
              <a:ext uri="{FF2B5EF4-FFF2-40B4-BE49-F238E27FC236}">
                <a16:creationId xmlns:a16="http://schemas.microsoft.com/office/drawing/2014/main" id="{AD85B63A-E2C5-7E44-831E-8EDD1A764C85}"/>
              </a:ext>
            </a:extLst>
          </p:cNvPr>
          <p:cNvSpPr>
            <a:spLocks noGrp="1"/>
          </p:cNvSpPr>
          <p:nvPr>
            <p:ph type="title"/>
          </p:nvPr>
        </p:nvSpPr>
        <p:spPr/>
        <p:txBody>
          <a:bodyPr/>
          <a:lstStyle/>
          <a:p>
            <a:r>
              <a:rPr lang="en-US" dirty="0"/>
              <a:t>Title IX and Harassment</a:t>
            </a:r>
          </a:p>
        </p:txBody>
      </p:sp>
      <p:sp>
        <p:nvSpPr>
          <p:cNvPr id="4" name="Slide Number Placeholder 3">
            <a:extLst>
              <a:ext uri="{FF2B5EF4-FFF2-40B4-BE49-F238E27FC236}">
                <a16:creationId xmlns:a16="http://schemas.microsoft.com/office/drawing/2014/main" id="{C6180EB3-1D6C-E64A-825B-46D91F6DA6E9}"/>
              </a:ext>
            </a:extLst>
          </p:cNvPr>
          <p:cNvSpPr>
            <a:spLocks noGrp="1"/>
          </p:cNvSpPr>
          <p:nvPr>
            <p:ph type="sldNum" sz="quarter" idx="11"/>
          </p:nvPr>
        </p:nvSpPr>
        <p:spPr/>
        <p:txBody>
          <a:bodyPr/>
          <a:lstStyle/>
          <a:p>
            <a:fld id="{AE9108BD-1B63-5E42-A3EF-D85B2E21F76C}" type="slidenum">
              <a:rPr lang="en-US" smtClean="0"/>
              <a:t>36</a:t>
            </a:fld>
            <a:endParaRPr lang="en-US"/>
          </a:p>
        </p:txBody>
      </p:sp>
    </p:spTree>
    <p:extLst>
      <p:ext uri="{BB962C8B-B14F-4D97-AF65-F5344CB8AC3E}">
        <p14:creationId xmlns:p14="http://schemas.microsoft.com/office/powerpoint/2010/main" val="201764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5"/>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37</a:t>
            </a:fld>
            <a:endParaRPr lang="en-US"/>
          </a:p>
        </p:txBody>
      </p:sp>
    </p:spTree>
    <p:extLst>
      <p:ext uri="{BB962C8B-B14F-4D97-AF65-F5344CB8AC3E}">
        <p14:creationId xmlns:p14="http://schemas.microsoft.com/office/powerpoint/2010/main" val="209414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endParaRPr lang="en-US" dirty="0"/>
          </a:p>
          <a:p>
            <a:pPr marL="342900" indent="-342900">
              <a:buFont typeface="Arial" charset="0"/>
              <a:buChar char="•"/>
            </a:pPr>
            <a:r>
              <a:rPr lang="en-US" dirty="0"/>
              <a:t>(He is also a great case study in creating a brand.)</a:t>
            </a:r>
          </a:p>
          <a:p>
            <a:endParaRPr lang="en-US" dirty="0"/>
          </a:p>
        </p:txBody>
      </p:sp>
      <p:grpSp>
        <p:nvGrpSpPr>
          <p:cNvPr id="11" name="Group 10"/>
          <p:cNvGrpSpPr/>
          <p:nvPr/>
        </p:nvGrpSpPr>
        <p:grpSpPr>
          <a:xfrm>
            <a:off x="7594729" y="2499585"/>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78"/>
            <a:ext cx="4296738" cy="1647083"/>
          </a:xfrm>
          <a:prstGeom prst="rect">
            <a:avLst/>
          </a:prstGeom>
        </p:spPr>
      </p:pic>
      <p:sp>
        <p:nvSpPr>
          <p:cNvPr id="9" name="TextBox 8"/>
          <p:cNvSpPr txBox="1"/>
          <p:nvPr/>
        </p:nvSpPr>
        <p:spPr>
          <a:xfrm>
            <a:off x="1984870" y="6092835"/>
            <a:ext cx="4850645" cy="307777"/>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31938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1119883" y="3297363"/>
            <a:ext cx="4940331" cy="2828801"/>
          </a:xfrm>
        </p:spPr>
        <p:txBody>
          <a:bodyPr>
            <a:normAutofit fontScale="92500" lnSpcReduction="10000"/>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3630" y="1524318"/>
            <a:ext cx="8744989" cy="17730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5339" y="3297362"/>
            <a:ext cx="3801336" cy="3008014"/>
          </a:xfrm>
          <a:prstGeom prst="rect">
            <a:avLst/>
          </a:prstGeom>
        </p:spPr>
      </p:pic>
      <p:sp>
        <p:nvSpPr>
          <p:cNvPr id="8" name="TextBox 7"/>
          <p:cNvSpPr txBox="1"/>
          <p:nvPr/>
        </p:nvSpPr>
        <p:spPr>
          <a:xfrm>
            <a:off x="1923006"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200395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Data science comprises three distinct and overlapping areas: the skills of a </a:t>
            </a:r>
            <a:r>
              <a:rPr lang="en-US" sz="2800" i="1" dirty="0">
                <a:solidFill>
                  <a:srgbClr val="215C4E"/>
                </a:solidFill>
              </a:rPr>
              <a:t>statistician</a:t>
            </a:r>
            <a:r>
              <a:rPr lang="en-US" sz="2800" i="1" dirty="0"/>
              <a:t> </a:t>
            </a:r>
            <a:r>
              <a:rPr lang="en-US" sz="2800" dirty="0"/>
              <a:t>who knows how to model and summarize datasets; the skills of a </a:t>
            </a:r>
            <a:r>
              <a:rPr lang="en-US" sz="2800" i="1" dirty="0">
                <a:solidFill>
                  <a:srgbClr val="215C4E"/>
                </a:solidFill>
              </a:rPr>
              <a:t>computer scientists </a:t>
            </a:r>
            <a:r>
              <a:rPr lang="en-US" sz="2800" dirty="0"/>
              <a:t>who can design and use algorithms to efficiently store, process, and visualize the data; and the </a:t>
            </a:r>
            <a:r>
              <a:rPr lang="en-US" sz="2800" i="1" dirty="0">
                <a:solidFill>
                  <a:srgbClr val="215C4E"/>
                </a:solidFill>
              </a:rPr>
              <a:t>domain expertise </a:t>
            </a:r>
            <a:r>
              <a:rPr lang="en-US" sz="2800" dirty="0"/>
              <a:t>necessary to formulate the right question and put the answers in context</a:t>
            </a:r>
            <a:endParaRPr lang="en-US" sz="2800" dirty="0">
              <a:solidFill>
                <a:schemeClr val="bg1"/>
              </a:solidFill>
            </a:endParaRP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Jake </a:t>
            </a:r>
            <a:r>
              <a:rPr lang="en-US" dirty="0" err="1"/>
              <a:t>VanderPlas</a:t>
            </a:r>
            <a:endParaRPr lang="en-US" dirty="0"/>
          </a:p>
          <a:p>
            <a:pPr algn="ctr"/>
            <a:r>
              <a:rPr lang="en-US" dirty="0"/>
              <a:t>Author, </a:t>
            </a:r>
            <a:r>
              <a:rPr lang="en-US" i="1" dirty="0"/>
              <a:t>Python Data Science Handbook</a:t>
            </a:r>
            <a:endParaRPr lang="en-US" dirty="0"/>
          </a:p>
        </p:txBody>
      </p:sp>
    </p:spTree>
    <p:extLst>
      <p:ext uri="{BB962C8B-B14F-4D97-AF65-F5344CB8AC3E}">
        <p14:creationId xmlns:p14="http://schemas.microsoft.com/office/powerpoint/2010/main" val="180501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a:xfrm>
            <a:off x="609600" y="1803788"/>
            <a:ext cx="6119973" cy="4322377"/>
          </a:xfrm>
        </p:spPr>
        <p:txBody>
          <a:bodyPr/>
          <a:lstStyle/>
          <a:p>
            <a:r>
              <a:rPr lang="en-US" dirty="0"/>
              <a:t>Pregnancy is an </a:t>
            </a:r>
            <a:r>
              <a:rPr lang="en-US" dirty="0">
                <a:solidFill>
                  <a:srgbClr val="215C4E"/>
                </a:solidFill>
              </a:rPr>
              <a:t>expensive</a:t>
            </a:r>
            <a:r>
              <a:rPr lang="en-US" dirty="0"/>
              <a:t> &amp; </a:t>
            </a:r>
            <a:r>
              <a:rPr lang="en-US" dirty="0">
                <a:solidFill>
                  <a:srgbClr val="215C4E"/>
                </a:solidFill>
              </a:rPr>
              <a:t>habit-forming</a:t>
            </a:r>
            <a:r>
              <a:rPr lang="en-US" dirty="0"/>
              <a:t> time</a:t>
            </a:r>
          </a:p>
          <a:p>
            <a:r>
              <a:rPr lang="en-US" dirty="0"/>
              <a:t>Thus, valuable to consumer-facing firms</a:t>
            </a:r>
          </a:p>
          <a:p>
            <a:r>
              <a:rPr lang="en-US" dirty="0" err="1"/>
              <a:t>Waaaayyyy</a:t>
            </a:r>
            <a:r>
              <a:rPr lang="en-US" dirty="0"/>
              <a:t> back in 2012:</a:t>
            </a:r>
          </a:p>
          <a:p>
            <a:pPr lvl="1"/>
            <a:r>
              <a:rPr lang="en-US" dirty="0"/>
              <a:t>Target identifies 25 products and subsets thereof that are commonly bought in early pregnancy</a:t>
            </a:r>
          </a:p>
          <a:p>
            <a:pPr lvl="1"/>
            <a:r>
              <a:rPr lang="en-US" dirty="0"/>
              <a:t>Uses purchase history of patrons to predict pregnancy, targets advertising for post-natal products (cribs, </a:t>
            </a:r>
            <a:r>
              <a:rPr lang="en-US" dirty="0" err="1"/>
              <a:t>etc</a:t>
            </a:r>
            <a:r>
              <a:rPr lang="en-US" dirty="0"/>
              <a:t>)</a:t>
            </a:r>
          </a:p>
          <a:p>
            <a:pPr lvl="1"/>
            <a:r>
              <a:rPr lang="en-US" u="sng" dirty="0"/>
              <a:t>Good: </a:t>
            </a:r>
            <a:r>
              <a:rPr lang="en-US" dirty="0"/>
              <a:t>increased revenue</a:t>
            </a:r>
          </a:p>
          <a:p>
            <a:pPr lvl="1"/>
            <a:r>
              <a:rPr lang="en-US" u="sng" dirty="0"/>
              <a:t>Bad: </a:t>
            </a:r>
            <a:r>
              <a:rPr lang="en-US" dirty="0"/>
              <a:t>this can </a:t>
            </a:r>
            <a:r>
              <a:rPr lang="en-US" b="1" dirty="0">
                <a:solidFill>
                  <a:srgbClr val="215C4E"/>
                </a:solidFill>
              </a:rPr>
              <a:t>expose</a:t>
            </a:r>
            <a:r>
              <a:rPr lang="en-US" dirty="0"/>
              <a:t> pregnancies </a:t>
            </a:r>
            <a:r>
              <a:rPr lang="mr-IN" dirty="0"/>
              <a:t>–</a:t>
            </a:r>
            <a:r>
              <a:rPr lang="en-US" dirty="0"/>
              <a:t> as famously happened in Minneapolis to a high schooler</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14649" y="1356188"/>
            <a:ext cx="2161899" cy="2872082"/>
          </a:xfrm>
          <a:prstGeom prst="rect">
            <a:avLst/>
          </a:prstGeom>
        </p:spPr>
      </p:pic>
      <p:sp>
        <p:nvSpPr>
          <p:cNvPr id="6" name="TextBox 5"/>
          <p:cNvSpPr txBox="1"/>
          <p:nvPr/>
        </p:nvSpPr>
        <p:spPr>
          <a:xfrm>
            <a:off x="1690251" y="6501270"/>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36359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sldNum" sz="quarter" idx="2"/>
          </p:nvPr>
        </p:nvSpPr>
        <p:spPr/>
        <p:txBody>
          <a:bodyPr/>
          <a:lstStyle/>
          <a:p>
            <a:fld id="{86CB4B4D-7CA3-9044-876B-883B54F8677D}" type="slidenum">
              <a:rPr lang="is-IS" smtClean="0"/>
              <a:pPr/>
              <a:t>41</a:t>
            </a:fld>
            <a:endParaRPr lang="is-IS"/>
          </a:p>
        </p:txBody>
      </p:sp>
      <p:grpSp>
        <p:nvGrpSpPr>
          <p:cNvPr id="6" name="Group 5"/>
          <p:cNvGrpSpPr/>
          <p:nvPr/>
        </p:nvGrpSpPr>
        <p:grpSpPr>
          <a:xfrm>
            <a:off x="598941" y="1764054"/>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791499" y="3795093"/>
              <a:ext cx="1122103"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lvl="1" algn="ctr">
                <a:defRPr b="1">
                  <a:solidFill>
                    <a:srgbClr val="FF2600"/>
                  </a:solidFill>
                </a:defRPr>
              </a:pPr>
              <a:r>
                <a:rPr sz="1500" dirty="0">
                  <a:solidFill>
                    <a:schemeClr val="tx2"/>
                  </a:solidFill>
                </a:rPr>
                <a:t>Hiring</a:t>
              </a:r>
            </a:p>
          </p:txBody>
        </p:sp>
      </p:grpSp>
      <p:grpSp>
        <p:nvGrpSpPr>
          <p:cNvPr id="7" name="Group 6"/>
          <p:cNvGrpSpPr/>
          <p:nvPr/>
        </p:nvGrpSpPr>
        <p:grpSpPr>
          <a:xfrm>
            <a:off x="3470876" y="1636273"/>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751745" y="1504979"/>
            <a:ext cx="1829348" cy="2474091"/>
            <a:chOff x="6514377" y="1755015"/>
            <a:chExt cx="1829348" cy="2474091"/>
          </a:xfrm>
        </p:grpSpPr>
        <p:sp>
          <p:nvSpPr>
            <p:cNvPr id="203" name="Shape 203"/>
            <p:cNvSpPr/>
            <p:nvPr/>
          </p:nvSpPr>
          <p:spPr>
            <a:xfrm>
              <a:off x="6806407" y="3695306"/>
              <a:ext cx="1021113" cy="53380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330064" y="3785165"/>
            <a:ext cx="1612824" cy="2079539"/>
          </a:xfrm>
          <a:prstGeom prst="rect">
            <a:avLst/>
          </a:prstGeom>
          <a:ln w="12700">
            <a:miter lim="400000"/>
          </a:ln>
        </p:spPr>
      </p:pic>
      <p:sp>
        <p:nvSpPr>
          <p:cNvPr id="26" name="Shape 214"/>
          <p:cNvSpPr/>
          <p:nvPr/>
        </p:nvSpPr>
        <p:spPr>
          <a:xfrm>
            <a:off x="496892" y="4064331"/>
            <a:ext cx="3670878"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399182" y="5696267"/>
            <a:ext cx="5624938"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Female </a:t>
            </a:r>
            <a:r>
              <a:rPr lang="en-US" dirty="0"/>
              <a:t>names</a:t>
            </a:r>
            <a:r>
              <a:rPr dirty="0"/>
              <a:t>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8688505" y="1568137"/>
            <a:ext cx="3187027" cy="48327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dirty="0"/>
              <a:t>Byrnes 2016</a:t>
            </a:r>
            <a:r>
              <a:rPr lang="en-US" sz="1336" dirty="0"/>
              <a:t>,</a:t>
            </a:r>
            <a:r>
              <a:rPr sz="1336" dirty="0"/>
              <a:t> </a:t>
            </a:r>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
        <p:nvSpPr>
          <p:cNvPr id="3" name="Title 2">
            <a:extLst>
              <a:ext uri="{FF2B5EF4-FFF2-40B4-BE49-F238E27FC236}">
                <a16:creationId xmlns:a16="http://schemas.microsoft.com/office/drawing/2014/main" id="{D1BFC493-A3AF-5348-A13A-97B07D7E0CAF}"/>
              </a:ext>
            </a:extLst>
          </p:cNvPr>
          <p:cNvSpPr>
            <a:spLocks noGrp="1"/>
          </p:cNvSpPr>
          <p:nvPr>
            <p:ph type="title"/>
          </p:nvPr>
        </p:nvSpPr>
        <p:spPr/>
        <p:txBody>
          <a:bodyPr/>
          <a:lstStyle/>
          <a:p>
            <a:r>
              <a:rPr lang="en-US" sz="2800" dirty="0"/>
              <a:t>Automated Decisions of Consequence…</a:t>
            </a:r>
          </a:p>
        </p:txBody>
      </p:sp>
      <p:pic>
        <p:nvPicPr>
          <p:cNvPr id="5" name="Picture 4">
            <a:extLst>
              <a:ext uri="{FF2B5EF4-FFF2-40B4-BE49-F238E27FC236}">
                <a16:creationId xmlns:a16="http://schemas.microsoft.com/office/drawing/2014/main" id="{C866C2F2-BDBF-F04F-B40E-D8B5C42D4C7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06288" y="3299907"/>
            <a:ext cx="3985712" cy="3537639"/>
          </a:xfrm>
          <a:prstGeom prst="rect">
            <a:avLst/>
          </a:prstGeom>
        </p:spPr>
      </p:pic>
    </p:spTree>
    <p:extLst>
      <p:ext uri="{BB962C8B-B14F-4D97-AF65-F5344CB8AC3E}">
        <p14:creationId xmlns:p14="http://schemas.microsoft.com/office/powerpoint/2010/main" val="2118812468"/>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0382-921A-7A46-A83C-034548746EE6}"/>
              </a:ext>
            </a:extLst>
          </p:cNvPr>
          <p:cNvSpPr>
            <a:spLocks noGrp="1"/>
          </p:cNvSpPr>
          <p:nvPr>
            <p:ph type="title"/>
          </p:nvPr>
        </p:nvSpPr>
        <p:spPr/>
        <p:txBody>
          <a:bodyPr/>
          <a:lstStyle/>
          <a:p>
            <a:r>
              <a:rPr lang="en-US" dirty="0"/>
              <a:t>Mechanism Design 4 Social Good</a:t>
            </a:r>
          </a:p>
        </p:txBody>
      </p:sp>
      <p:sp>
        <p:nvSpPr>
          <p:cNvPr id="3" name="Content Placeholder 2">
            <a:extLst>
              <a:ext uri="{FF2B5EF4-FFF2-40B4-BE49-F238E27FC236}">
                <a16:creationId xmlns:a16="http://schemas.microsoft.com/office/drawing/2014/main" id="{42FDB75D-17DC-B744-84CA-A36EE9109B91}"/>
              </a:ext>
            </a:extLst>
          </p:cNvPr>
          <p:cNvSpPr>
            <a:spLocks noGrp="1"/>
          </p:cNvSpPr>
          <p:nvPr>
            <p:ph idx="1"/>
          </p:nvPr>
        </p:nvSpPr>
        <p:spPr>
          <a:xfrm>
            <a:off x="271849" y="1472339"/>
            <a:ext cx="10700951" cy="4704624"/>
          </a:xfrm>
        </p:spPr>
        <p:txBody>
          <a:bodyPr/>
          <a:lstStyle/>
          <a:p>
            <a:r>
              <a:rPr lang="en-US" dirty="0"/>
              <a:t>Run by Rediet Abebe and Kira Goldner, </a:t>
            </a:r>
            <a:r>
              <a:rPr lang="en-US" dirty="0">
                <a:hlinkClick r:id="rId2"/>
              </a:rPr>
              <a:t>www.md4sg.com</a:t>
            </a:r>
            <a:endParaRPr lang="en-US" dirty="0"/>
          </a:p>
          <a:p>
            <a:pPr lvl="1"/>
            <a:r>
              <a:rPr lang="en-US" dirty="0"/>
              <a:t>Developing Nations; Bias, Discrimination, and Fairness; Healthcare; </a:t>
            </a:r>
            <a:br>
              <a:rPr lang="en-US" dirty="0"/>
            </a:br>
            <a:r>
              <a:rPr lang="en-US" dirty="0"/>
              <a:t>Housing; Poverty; Labor Markets. Workshops at EC.</a:t>
            </a:r>
          </a:p>
          <a:p>
            <a:r>
              <a:rPr lang="en-US" b="1" dirty="0"/>
              <a:t>Goal: </a:t>
            </a:r>
            <a:r>
              <a:rPr lang="en-US" dirty="0"/>
              <a:t>Apply principles from mechanism design for improving </a:t>
            </a:r>
            <a:br>
              <a:rPr lang="en-US" dirty="0"/>
            </a:br>
            <a:r>
              <a:rPr lang="en-US" dirty="0"/>
              <a:t>access to opportunity through markets.</a:t>
            </a:r>
          </a:p>
          <a:p>
            <a:pPr lvl="1"/>
            <a:r>
              <a:rPr lang="en-US" dirty="0"/>
              <a:t>How do we setup markets to allocate resources fairly?</a:t>
            </a:r>
          </a:p>
          <a:p>
            <a:pPr marL="346075" lvl="1" indent="0">
              <a:buNone/>
            </a:pPr>
            <a:endParaRPr lang="en-US" dirty="0"/>
          </a:p>
          <a:p>
            <a:r>
              <a:rPr lang="en-US" dirty="0"/>
              <a:t>Interesting talks including including Peter Romer-Friedman. </a:t>
            </a:r>
          </a:p>
          <a:p>
            <a:pPr lvl="1"/>
            <a:r>
              <a:rPr lang="en-US" dirty="0"/>
              <a:t>ACLU suit: civil rights act of 1965 says you cannot discriminate</a:t>
            </a:r>
            <a:br>
              <a:rPr lang="en-US" dirty="0"/>
            </a:br>
            <a:r>
              <a:rPr lang="en-US" dirty="0"/>
              <a:t>jobs, credit, or hosing based on race.</a:t>
            </a:r>
          </a:p>
          <a:p>
            <a:pPr lvl="1"/>
            <a:r>
              <a:rPr lang="en-US" dirty="0"/>
              <a:t>Facebook argued provider so not responsible.</a:t>
            </a:r>
          </a:p>
          <a:p>
            <a:pPr lvl="1"/>
            <a:r>
              <a:rPr lang="en-US" sz="1400" dirty="0">
                <a:hlinkClick r:id="rId3"/>
              </a:rPr>
              <a:t>https://en.wikipedia.org/wiki/Section_230_of_the_Communications_Decency_Act</a:t>
            </a:r>
            <a:endParaRPr lang="en-US" sz="1400" dirty="0"/>
          </a:p>
          <a:p>
            <a:pPr lvl="1"/>
            <a:r>
              <a:rPr lang="en-US" sz="1400" dirty="0">
                <a:hlinkClick r:id="rId4"/>
              </a:rPr>
              <a:t>https://www.vox.com/2019/3/21/18275746/facebook-settles-ad-discrimination-lawsuits</a:t>
            </a:r>
            <a:endParaRPr lang="en-US" sz="1400" dirty="0"/>
          </a:p>
        </p:txBody>
      </p:sp>
      <p:pic>
        <p:nvPicPr>
          <p:cNvPr id="4" name="Picture 3">
            <a:extLst>
              <a:ext uri="{FF2B5EF4-FFF2-40B4-BE49-F238E27FC236}">
                <a16:creationId xmlns:a16="http://schemas.microsoft.com/office/drawing/2014/main" id="{2C9A7ACF-065B-1641-BF40-B088DCB4135D}"/>
              </a:ext>
            </a:extLst>
          </p:cNvPr>
          <p:cNvPicPr>
            <a:picLocks noChangeAspect="1"/>
          </p:cNvPicPr>
          <p:nvPr/>
        </p:nvPicPr>
        <p:blipFill>
          <a:blip r:embed="rId5"/>
          <a:stretch>
            <a:fillRect/>
          </a:stretch>
        </p:blipFill>
        <p:spPr>
          <a:xfrm>
            <a:off x="8107681" y="2284188"/>
            <a:ext cx="4084320" cy="4541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433180A-6E3A-364A-8A5C-C280907AC27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06649" y="1069166"/>
            <a:ext cx="1127885" cy="1127885"/>
          </a:xfrm>
          <a:prstGeom prst="rect">
            <a:avLst/>
          </a:prstGeom>
        </p:spPr>
      </p:pic>
      <p:pic>
        <p:nvPicPr>
          <p:cNvPr id="6" name="Picture 5">
            <a:extLst>
              <a:ext uri="{FF2B5EF4-FFF2-40B4-BE49-F238E27FC236}">
                <a16:creationId xmlns:a16="http://schemas.microsoft.com/office/drawing/2014/main" id="{11DEF0E4-DC3E-C446-A416-CE8441A0656B}"/>
              </a:ext>
            </a:extLst>
          </p:cNvPr>
          <p:cNvPicPr>
            <a:picLocks noChangeAspect="1"/>
          </p:cNvPicPr>
          <p:nvPr/>
        </p:nvPicPr>
        <p:blipFill>
          <a:blip r:embed="rId7"/>
          <a:stretch>
            <a:fillRect/>
          </a:stretch>
        </p:blipFill>
        <p:spPr>
          <a:xfrm>
            <a:off x="10819932" y="1069166"/>
            <a:ext cx="1127884" cy="1127884"/>
          </a:xfrm>
          <a:prstGeom prst="rect">
            <a:avLst/>
          </a:prstGeom>
        </p:spPr>
      </p:pic>
      <p:sp>
        <p:nvSpPr>
          <p:cNvPr id="7" name="TextBox 6">
            <a:extLst>
              <a:ext uri="{FF2B5EF4-FFF2-40B4-BE49-F238E27FC236}">
                <a16:creationId xmlns:a16="http://schemas.microsoft.com/office/drawing/2014/main" id="{6ED495B5-CEAF-E747-8E3B-1BBFFE8C2C05}"/>
              </a:ext>
            </a:extLst>
          </p:cNvPr>
          <p:cNvSpPr txBox="1"/>
          <p:nvPr/>
        </p:nvSpPr>
        <p:spPr>
          <a:xfrm>
            <a:off x="-1" y="5861487"/>
            <a:ext cx="9823623" cy="1015663"/>
          </a:xfrm>
          <a:prstGeom prst="rect">
            <a:avLst/>
          </a:prstGeom>
          <a:noFill/>
        </p:spPr>
        <p:txBody>
          <a:bodyPr wrap="square" rtlCol="0">
            <a:spAutoFit/>
          </a:bodyPr>
          <a:lstStyle/>
          <a:p>
            <a:r>
              <a:rPr lang="en-US" sz="1200" b="1" u="sng" dirty="0">
                <a:solidFill>
                  <a:schemeClr val="tx2"/>
                </a:solidFill>
              </a:rPr>
              <a:t>References</a:t>
            </a:r>
          </a:p>
          <a:p>
            <a:r>
              <a:rPr lang="en-US" sz="1200" i="1" dirty="0"/>
              <a:t>Mechanism Design for Social Good. </a:t>
            </a:r>
            <a:r>
              <a:rPr lang="en-US" sz="1200" dirty="0"/>
              <a:t>Rediet Abebe and Kira Goldner. ACM SIGAI Matters, 2018.</a:t>
            </a:r>
            <a:endParaRPr lang="en-US" sz="1200" i="1" dirty="0"/>
          </a:p>
          <a:p>
            <a:r>
              <a:rPr lang="en-US" sz="1200" dirty="0"/>
              <a:t>Excellent work in this space by John P. Dickerson, UMD: </a:t>
            </a:r>
            <a:r>
              <a:rPr lang="en-US" sz="1200" dirty="0">
                <a:hlinkClick r:id="rId8"/>
              </a:rPr>
              <a:t>http://jpdickerson.com/</a:t>
            </a:r>
            <a:endParaRPr lang="en-US" sz="1200" dirty="0"/>
          </a:p>
          <a:p>
            <a:r>
              <a:rPr lang="en-US" sz="1200" i="1" dirty="0"/>
              <a:t>Fairness in Deceased Organ Matching. </a:t>
            </a:r>
            <a:r>
              <a:rPr lang="en-US" sz="1200" dirty="0"/>
              <a:t>Nicholas </a:t>
            </a:r>
            <a:r>
              <a:rPr lang="en-US" sz="1200" dirty="0" err="1"/>
              <a:t>Mattei</a:t>
            </a:r>
            <a:r>
              <a:rPr lang="en-US" sz="1200" dirty="0"/>
              <a:t>, Abdallah </a:t>
            </a:r>
            <a:r>
              <a:rPr lang="en-US" sz="1200" dirty="0" err="1"/>
              <a:t>Saffidine</a:t>
            </a:r>
            <a:r>
              <a:rPr lang="en-US" sz="1200" dirty="0"/>
              <a:t>, Toby Walsh. AIES 2018.</a:t>
            </a:r>
          </a:p>
          <a:p>
            <a:r>
              <a:rPr lang="en-US" sz="1200" i="1" dirty="0">
                <a:solidFill>
                  <a:schemeClr val="tx2"/>
                </a:solidFill>
              </a:rPr>
              <a:t>Mechanisms for Online Organ Matching. </a:t>
            </a:r>
            <a:r>
              <a:rPr lang="en-US" sz="1200" dirty="0"/>
              <a:t>Nicholas </a:t>
            </a:r>
            <a:r>
              <a:rPr lang="en-US" sz="1200" dirty="0" err="1"/>
              <a:t>Mattei</a:t>
            </a:r>
            <a:r>
              <a:rPr lang="en-US" sz="1200" dirty="0"/>
              <a:t>, Abdallah </a:t>
            </a:r>
            <a:r>
              <a:rPr lang="en-US" sz="1200" dirty="0" err="1"/>
              <a:t>Saffidine</a:t>
            </a:r>
            <a:r>
              <a:rPr lang="en-US" sz="1200" dirty="0"/>
              <a:t>, Toby Walsh. IJCAI 2018.</a:t>
            </a:r>
          </a:p>
        </p:txBody>
      </p:sp>
    </p:spTree>
    <p:extLst>
      <p:ext uri="{BB962C8B-B14F-4D97-AF65-F5344CB8AC3E}">
        <p14:creationId xmlns:p14="http://schemas.microsoft.com/office/powerpoint/2010/main" val="33025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43</a:t>
            </a:fld>
            <a:endParaRPr lang="is-IS"/>
          </a:p>
        </p:txBody>
      </p:sp>
      <p:sp>
        <p:nvSpPr>
          <p:cNvPr id="256" name="Shape 256"/>
          <p:cNvSpPr/>
          <p:nvPr/>
        </p:nvSpPr>
        <p:spPr>
          <a:xfrm>
            <a:off x="2129608" y="1641764"/>
            <a:ext cx="7672909" cy="339612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41104" y="4251157"/>
            <a:ext cx="2061411" cy="2061411"/>
          </a:xfrm>
          <a:prstGeom prst="rect">
            <a:avLst/>
          </a:prstGeom>
        </p:spPr>
      </p:pic>
    </p:spTree>
    <p:extLst>
      <p:ext uri="{BB962C8B-B14F-4D97-AF65-F5344CB8AC3E}">
        <p14:creationId xmlns:p14="http://schemas.microsoft.com/office/powerpoint/2010/main" val="180588120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1" y="1460501"/>
            <a:ext cx="9001725" cy="4808043"/>
          </a:xfrm>
          <a:prstGeom prst="rect">
            <a:avLst/>
          </a:prstGeom>
        </p:spPr>
      </p:pic>
      <p:sp>
        <p:nvSpPr>
          <p:cNvPr id="10" name="TextBox 9"/>
          <p:cNvSpPr txBox="1"/>
          <p:nvPr/>
        </p:nvSpPr>
        <p:spPr>
          <a:xfrm>
            <a:off x="1732547" y="6497052"/>
            <a:ext cx="9001725"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2259670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EA1BF-3DEC-8D41-8E39-41B5BA552042}"/>
              </a:ext>
            </a:extLst>
          </p:cNvPr>
          <p:cNvPicPr>
            <a:picLocks noChangeAspect="1"/>
          </p:cNvPicPr>
          <p:nvPr/>
        </p:nvPicPr>
        <p:blipFill>
          <a:blip r:embed="rId3"/>
          <a:stretch>
            <a:fillRect/>
          </a:stretch>
        </p:blipFill>
        <p:spPr>
          <a:xfrm>
            <a:off x="299802" y="1477253"/>
            <a:ext cx="9894695" cy="5315506"/>
          </a:xfrm>
          <a:prstGeom prst="rect">
            <a:avLst/>
          </a:prstGeom>
        </p:spPr>
      </p:pic>
      <p:sp>
        <p:nvSpPr>
          <p:cNvPr id="2" name="Title 1">
            <a:extLst>
              <a:ext uri="{FF2B5EF4-FFF2-40B4-BE49-F238E27FC236}">
                <a16:creationId xmlns:a16="http://schemas.microsoft.com/office/drawing/2014/main" id="{02BC9E0A-54D1-3345-A5F5-5C3A5FDDEF1C}"/>
              </a:ext>
            </a:extLst>
          </p:cNvPr>
          <p:cNvSpPr>
            <a:spLocks noGrp="1"/>
          </p:cNvSpPr>
          <p:nvPr>
            <p:ph type="title"/>
          </p:nvPr>
        </p:nvSpPr>
        <p:spPr/>
        <p:txBody>
          <a:bodyPr/>
          <a:lstStyle/>
          <a:p>
            <a:r>
              <a:rPr lang="en-US" dirty="0"/>
              <a:t>Olympic Medals Per Capita</a:t>
            </a:r>
          </a:p>
        </p:txBody>
      </p:sp>
      <p:sp>
        <p:nvSpPr>
          <p:cNvPr id="3" name="Content Placeholder 2">
            <a:extLst>
              <a:ext uri="{FF2B5EF4-FFF2-40B4-BE49-F238E27FC236}">
                <a16:creationId xmlns:a16="http://schemas.microsoft.com/office/drawing/2014/main" id="{9373379F-E800-F443-83B4-D9E986A75238}"/>
              </a:ext>
            </a:extLst>
          </p:cNvPr>
          <p:cNvSpPr>
            <a:spLocks noGrp="1"/>
          </p:cNvSpPr>
          <p:nvPr>
            <p:ph idx="1"/>
          </p:nvPr>
        </p:nvSpPr>
        <p:spPr>
          <a:xfrm>
            <a:off x="6096000" y="994486"/>
            <a:ext cx="5884472" cy="427038"/>
          </a:xfrm>
        </p:spPr>
        <p:txBody>
          <a:bodyPr/>
          <a:lstStyle/>
          <a:p>
            <a:r>
              <a:rPr lang="en-US" dirty="0">
                <a:hlinkClick r:id="rId4"/>
              </a:rPr>
              <a:t>http://www.medalspercapita.com/#medals-per-capita:summer</a:t>
            </a:r>
            <a:endParaRPr lang="en-US" dirty="0"/>
          </a:p>
        </p:txBody>
      </p:sp>
      <p:sp>
        <p:nvSpPr>
          <p:cNvPr id="4" name="Slide Number Placeholder 3">
            <a:extLst>
              <a:ext uri="{FF2B5EF4-FFF2-40B4-BE49-F238E27FC236}">
                <a16:creationId xmlns:a16="http://schemas.microsoft.com/office/drawing/2014/main" id="{229C0655-B704-C440-97E7-E3108D724438}"/>
              </a:ext>
            </a:extLst>
          </p:cNvPr>
          <p:cNvSpPr>
            <a:spLocks noGrp="1"/>
          </p:cNvSpPr>
          <p:nvPr>
            <p:ph type="sldNum" sz="quarter" idx="11"/>
          </p:nvPr>
        </p:nvSpPr>
        <p:spPr/>
        <p:txBody>
          <a:bodyPr/>
          <a:lstStyle/>
          <a:p>
            <a:fld id="{AE9108BD-1B63-5E42-A3EF-D85B2E21F76C}" type="slidenum">
              <a:rPr lang="en-US" smtClean="0"/>
              <a:t>45</a:t>
            </a:fld>
            <a:endParaRPr lang="en-US"/>
          </a:p>
        </p:txBody>
      </p:sp>
    </p:spTree>
    <p:extLst>
      <p:ext uri="{BB962C8B-B14F-4D97-AF65-F5344CB8AC3E}">
        <p14:creationId xmlns:p14="http://schemas.microsoft.com/office/powerpoint/2010/main" val="1701946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a:xfrm>
            <a:off x="1981199" y="1752600"/>
            <a:ext cx="8901659" cy="4813092"/>
          </a:xfrm>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graphicFrame>
        <p:nvGraphicFramePr>
          <p:cNvPr id="5" name="Table 4"/>
          <p:cNvGraphicFramePr>
            <a:graphicFrameLocks noGrp="1"/>
          </p:cNvGraphicFramePr>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137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grpSp>
        <p:nvGrpSpPr>
          <p:cNvPr id="11" name="Group 10"/>
          <p:cNvGrpSpPr/>
          <p:nvPr/>
        </p:nvGrpSpPr>
        <p:grpSpPr>
          <a:xfrm>
            <a:off x="2325788"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5"/>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5" y="2962390"/>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3592643" y="1039494"/>
            <a:ext cx="6549087" cy="884413"/>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7"/>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0956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Tree>
    <p:extLst>
      <p:ext uri="{BB962C8B-B14F-4D97-AF65-F5344CB8AC3E}">
        <p14:creationId xmlns:p14="http://schemas.microsoft.com/office/powerpoint/2010/main" val="158211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2038014"/>
            <a:ext cx="6261717" cy="3279710"/>
          </a:xfrm>
        </p:spPr>
        <p:txBody>
          <a:bodyPr>
            <a:normAutofit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solidFill>
                  <a:schemeClr val="tx2"/>
                </a:solidFill>
              </a:rPr>
              <a:t> (Peter Brand in the movie)</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a:t>
            </a:r>
            <a:endParaRPr lang="en-US" sz="1600" dirty="0"/>
          </a:p>
          <a:p>
            <a:pPr lvl="1"/>
            <a:r>
              <a:rPr lang="en-US" sz="1600" dirty="0"/>
              <a:t>(Spoiler: Red Sox offer Brand a job, he says no, they take a sabermetric approach and win the World Series.)</a:t>
            </a:r>
          </a:p>
          <a:p>
            <a:endParaRPr lang="en-US" dirty="0"/>
          </a:p>
          <a:p>
            <a:r>
              <a:rPr lang="en-US" dirty="0" err="1"/>
              <a:t>DePodesta</a:t>
            </a:r>
            <a:r>
              <a:rPr lang="en-US" dirty="0"/>
              <a:t> is now the head strategist for the Browns…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0598" y="2210396"/>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64104" y="113779"/>
            <a:ext cx="1807392" cy="2036902"/>
          </a:xfrm>
          <a:prstGeom prst="rect">
            <a:avLst/>
          </a:prstGeom>
        </p:spPr>
      </p:pic>
      <p:pic>
        <p:nvPicPr>
          <p:cNvPr id="8" name="Picture 7">
            <a:extLst>
              <a:ext uri="{FF2B5EF4-FFF2-40B4-BE49-F238E27FC236}">
                <a16:creationId xmlns:a16="http://schemas.microsoft.com/office/drawing/2014/main" id="{3D0D82B5-CCAE-2147-B4E7-39AED3897E32}"/>
              </a:ext>
            </a:extLst>
          </p:cNvPr>
          <p:cNvPicPr>
            <a:picLocks noChangeAspect="1"/>
          </p:cNvPicPr>
          <p:nvPr/>
        </p:nvPicPr>
        <p:blipFill>
          <a:blip r:embed="rId5"/>
          <a:stretch>
            <a:fillRect/>
          </a:stretch>
        </p:blipFill>
        <p:spPr>
          <a:xfrm>
            <a:off x="2480523" y="5030649"/>
            <a:ext cx="3851750" cy="1671660"/>
          </a:xfrm>
          <a:prstGeom prst="rect">
            <a:avLst/>
          </a:prstGeom>
        </p:spPr>
      </p:pic>
      <p:pic>
        <p:nvPicPr>
          <p:cNvPr id="9" name="Picture 8">
            <a:extLst>
              <a:ext uri="{FF2B5EF4-FFF2-40B4-BE49-F238E27FC236}">
                <a16:creationId xmlns:a16="http://schemas.microsoft.com/office/drawing/2014/main" id="{C08B8DF7-0C8D-AF4C-B1DD-774789C21F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56659" y="72364"/>
            <a:ext cx="3007445" cy="1965650"/>
          </a:xfrm>
          <a:prstGeom prst="rect">
            <a:avLst/>
          </a:prstGeom>
        </p:spPr>
      </p:pic>
    </p:spTree>
    <p:extLst>
      <p:ext uri="{BB962C8B-B14F-4D97-AF65-F5344CB8AC3E}">
        <p14:creationId xmlns:p14="http://schemas.microsoft.com/office/powerpoint/2010/main" val="11016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042161" y="1382078"/>
            <a:ext cx="8052435" cy="3901122"/>
          </a:xfrm>
          <a:prstGeom prst="roundRect">
            <a:avLst/>
          </a:prstGeom>
          <a:solidFill>
            <a:schemeClr val="accent1">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The goal of data science is to </a:t>
            </a:r>
            <a:r>
              <a:rPr lang="en-US" sz="2800" dirty="0">
                <a:solidFill>
                  <a:srgbClr val="215C4E"/>
                </a:solidFill>
              </a:rPr>
              <a:t>improve decision making based on insights from data</a:t>
            </a:r>
            <a:r>
              <a:rPr lang="en-US" sz="2800" dirty="0"/>
              <a:t>.  As a field, Data Science encompasses a set of principles, problem definitions, algorithms, and processes for </a:t>
            </a:r>
            <a:r>
              <a:rPr lang="en-US" sz="2800" dirty="0">
                <a:solidFill>
                  <a:srgbClr val="215C4E"/>
                </a:solidFill>
              </a:rPr>
              <a:t>extracting nonobvious and useful patterns from datasets</a:t>
            </a:r>
            <a:r>
              <a:rPr lang="en-US" sz="2800" dirty="0"/>
              <a:t>.</a:t>
            </a:r>
            <a:endParaRPr lang="en-US" sz="2800" dirty="0">
              <a:solidFill>
                <a:schemeClr val="bg1"/>
              </a:solidFill>
            </a:endParaRPr>
          </a:p>
        </p:txBody>
      </p:sp>
      <p:sp>
        <p:nvSpPr>
          <p:cNvPr id="9" name="TextBox 8"/>
          <p:cNvSpPr txBox="1"/>
          <p:nvPr/>
        </p:nvSpPr>
        <p:spPr>
          <a:xfrm>
            <a:off x="2042161" y="5410199"/>
            <a:ext cx="8052435" cy="646331"/>
          </a:xfrm>
          <a:prstGeom prst="rect">
            <a:avLst/>
          </a:prstGeom>
          <a:noFill/>
        </p:spPr>
        <p:txBody>
          <a:bodyPr wrap="square" rtlCol="0">
            <a:spAutoFit/>
          </a:bodyPr>
          <a:lstStyle/>
          <a:p>
            <a:pPr algn="ctr"/>
            <a:r>
              <a:rPr lang="en-US" dirty="0"/>
              <a:t>John D. Kelleher and Brendan Tierney</a:t>
            </a:r>
          </a:p>
          <a:p>
            <a:pPr algn="ctr"/>
            <a:r>
              <a:rPr lang="en-US" dirty="0"/>
              <a:t>Authors, </a:t>
            </a:r>
            <a:r>
              <a:rPr lang="en-US" i="1" dirty="0"/>
              <a:t>Data Science (MIT Press)</a:t>
            </a:r>
            <a:endParaRPr lang="en-US" dirty="0"/>
          </a:p>
        </p:txBody>
      </p:sp>
    </p:spTree>
    <p:extLst>
      <p:ext uri="{BB962C8B-B14F-4D97-AF65-F5344CB8AC3E}">
        <p14:creationId xmlns:p14="http://schemas.microsoft.com/office/powerpoint/2010/main" val="652272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2EF37A0-74FC-AB4F-AE4C-D9BFC6719E9F}" type="slidenum">
              <a:rPr lang="en-US" smtClean="0"/>
              <a:pPr/>
              <a:t>50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1" y="0"/>
            <a:ext cx="7170743" cy="6858000"/>
          </a:xfrm>
          <a:prstGeom prst="rect">
            <a:avLst/>
          </a:prstGeom>
        </p:spPr>
      </p:pic>
      <p:sp>
        <p:nvSpPr>
          <p:cNvPr id="8" name="TextBox 7"/>
          <p:cNvSpPr txBox="1"/>
          <p:nvPr/>
        </p:nvSpPr>
        <p:spPr>
          <a:xfrm>
            <a:off x="7243633"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07097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p:txBody>
      </p:sp>
      <p:pic>
        <p:nvPicPr>
          <p:cNvPr id="6" name="Picture 5"/>
          <p:cNvPicPr>
            <a:picLocks noChangeAspect="1"/>
          </p:cNvPicPr>
          <p:nvPr/>
        </p:nvPicPr>
        <p:blipFill>
          <a:blip r:embed="rId3"/>
          <a:stretch>
            <a:fillRect/>
          </a:stretch>
        </p:blipFill>
        <p:spPr>
          <a:xfrm>
            <a:off x="6950440" y="3955528"/>
            <a:ext cx="3023459" cy="2544999"/>
          </a:xfrm>
          <a:prstGeom prst="rect">
            <a:avLst/>
          </a:prstGeom>
        </p:spPr>
      </p:pic>
    </p:spTree>
    <p:extLst>
      <p:ext uri="{BB962C8B-B14F-4D97-AF65-F5344CB8AC3E}">
        <p14:creationId xmlns:p14="http://schemas.microsoft.com/office/powerpoint/2010/main" val="461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41419" y="1050112"/>
            <a:ext cx="5185193" cy="4949502"/>
          </a:xfrm>
          <a:prstGeom prst="rect">
            <a:avLst/>
          </a:prstGeom>
        </p:spPr>
      </p:pic>
      <p:sp>
        <p:nvSpPr>
          <p:cNvPr id="8" name="TextBox 7"/>
          <p:cNvSpPr txBox="1"/>
          <p:nvPr/>
        </p:nvSpPr>
        <p:spPr>
          <a:xfrm>
            <a:off x="5202237" y="5980232"/>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
        <p:nvSpPr>
          <p:cNvPr id="6" name="Content Placeholder 2">
            <a:extLst>
              <a:ext uri="{FF2B5EF4-FFF2-40B4-BE49-F238E27FC236}">
                <a16:creationId xmlns:a16="http://schemas.microsoft.com/office/drawing/2014/main" id="{C491AF1F-D927-2745-AE64-D5A4AE62B0A9}"/>
              </a:ext>
            </a:extLst>
          </p:cNvPr>
          <p:cNvSpPr>
            <a:spLocks noGrp="1"/>
          </p:cNvSpPr>
          <p:nvPr>
            <p:ph idx="1"/>
          </p:nvPr>
        </p:nvSpPr>
        <p:spPr>
          <a:xfrm>
            <a:off x="609600" y="1050112"/>
            <a:ext cx="4014651" cy="1984441"/>
          </a:xfrm>
        </p:spPr>
        <p:txBody>
          <a:bodyPr/>
          <a:lstStyle/>
          <a:p>
            <a:r>
              <a:rPr lang="en-US" dirty="0"/>
              <a:t>The battle of the Data Science Venn Diagrams -- </a:t>
            </a:r>
            <a:r>
              <a:rPr lang="en-US" dirty="0">
                <a:hlinkClick r:id="rId3"/>
              </a:rPr>
              <a:t>https://www.kdnuggets.com/2016/10/battle-data-science-venn-diagrams.html</a:t>
            </a:r>
            <a:endParaRPr lang="en-US" dirty="0"/>
          </a:p>
        </p:txBody>
      </p:sp>
      <p:pic>
        <p:nvPicPr>
          <p:cNvPr id="3" name="Picture 2">
            <a:extLst>
              <a:ext uri="{FF2B5EF4-FFF2-40B4-BE49-F238E27FC236}">
                <a16:creationId xmlns:a16="http://schemas.microsoft.com/office/drawing/2014/main" id="{F8E59647-B8D3-A24C-B6B0-20291E0D5DC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54756" y="2636377"/>
            <a:ext cx="3878079" cy="3990186"/>
          </a:xfrm>
          <a:prstGeom prst="rect">
            <a:avLst/>
          </a:prstGeom>
        </p:spPr>
      </p:pic>
    </p:spTree>
    <p:extLst>
      <p:ext uri="{BB962C8B-B14F-4D97-AF65-F5344CB8AC3E}">
        <p14:creationId xmlns:p14="http://schemas.microsoft.com/office/powerpoint/2010/main" val="358964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definitions</a:t>
            </a:r>
          </a:p>
        </p:txBody>
      </p:sp>
      <p:sp>
        <p:nvSpPr>
          <p:cNvPr id="3" name="Content Placeholder 2"/>
          <p:cNvSpPr>
            <a:spLocks noGrp="1"/>
          </p:cNvSpPr>
          <p:nvPr>
            <p:ph idx="1"/>
          </p:nvPr>
        </p:nvSpPr>
        <p:spPr>
          <a:xfrm>
            <a:off x="496389" y="1752601"/>
            <a:ext cx="6530637" cy="4373563"/>
          </a:xfrm>
        </p:spPr>
        <p:txBody>
          <a:bodyPr/>
          <a:lstStyle/>
          <a:p>
            <a:r>
              <a:rPr lang="en-US" b="1" dirty="0">
                <a:solidFill>
                  <a:srgbClr val="215C4E"/>
                </a:solidFill>
              </a:rPr>
              <a:t>Broad: </a:t>
            </a:r>
            <a:r>
              <a:rPr lang="en-US" dirty="0"/>
              <a:t>necessarily </a:t>
            </a:r>
            <a:r>
              <a:rPr lang="en-US" dirty="0">
                <a:solidFill>
                  <a:schemeClr val="tx2"/>
                </a:solidFill>
              </a:rPr>
              <a:t>larger</a:t>
            </a:r>
            <a:r>
              <a:rPr lang="en-US" dirty="0"/>
              <a:t> than a single discipline</a:t>
            </a:r>
            <a:br>
              <a:rPr lang="en-US" dirty="0"/>
            </a:br>
            <a:endParaRPr lang="en-US" dirty="0"/>
          </a:p>
          <a:p>
            <a:endParaRPr lang="en-US" b="1" dirty="0">
              <a:solidFill>
                <a:srgbClr val="215C4E"/>
              </a:solidFill>
            </a:endParaRPr>
          </a:p>
          <a:p>
            <a:r>
              <a:rPr lang="en-US" b="1" dirty="0">
                <a:solidFill>
                  <a:srgbClr val="215C4E"/>
                </a:solidFill>
              </a:rPr>
              <a:t>Interdisciplinary: </a:t>
            </a:r>
            <a:r>
              <a:rPr lang="en-US" dirty="0"/>
              <a:t>statistics, computer science, operations research, statistical and machine learning, data warehousing, visualization, mathematics, information science, </a:t>
            </a:r>
            <a:r>
              <a:rPr lang="mr-IN" dirty="0"/>
              <a:t>…</a:t>
            </a:r>
            <a:endParaRPr lang="en-US" dirty="0"/>
          </a:p>
          <a:p>
            <a:endParaRPr lang="en-US" b="1" dirty="0">
              <a:solidFill>
                <a:srgbClr val="215C4E"/>
              </a:solidFill>
            </a:endParaRPr>
          </a:p>
          <a:p>
            <a:r>
              <a:rPr lang="en-US" b="1" dirty="0">
                <a:solidFill>
                  <a:srgbClr val="215C4E"/>
                </a:solidFill>
              </a:rPr>
              <a:t>Insight-focused: </a:t>
            </a:r>
            <a:r>
              <a:rPr lang="en-US" dirty="0"/>
              <a:t>grounded in the desire to find insights in data and leverage them to inform decision making</a:t>
            </a:r>
          </a:p>
        </p:txBody>
      </p:sp>
      <p:grpSp>
        <p:nvGrpSpPr>
          <p:cNvPr id="7" name="Group 6"/>
          <p:cNvGrpSpPr>
            <a:grpSpLocks noChangeAspect="1"/>
          </p:cNvGrpSpPr>
          <p:nvPr/>
        </p:nvGrpSpPr>
        <p:grpSpPr>
          <a:xfrm>
            <a:off x="7368035" y="1644702"/>
            <a:ext cx="3888543" cy="4337490"/>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10089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5"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Exploratory Analysis </a:t>
            </a:r>
          </a:p>
          <a:p>
            <a:pPr algn="ctr"/>
            <a:r>
              <a:rPr lang="en-US" dirty="0"/>
              <a:t>&amp; </a:t>
            </a:r>
          </a:p>
          <a:p>
            <a:pPr algn="ctr"/>
            <a:r>
              <a:rPr lang="en-US" dirty="0"/>
              <a:t>Data Visualization</a:t>
            </a:r>
          </a:p>
        </p:txBody>
      </p:sp>
      <p:cxnSp>
        <p:nvCxnSpPr>
          <p:cNvPr id="16" name="Straight Arrow Connector 15"/>
          <p:cNvCxnSpPr>
            <a:cxnSpLocks/>
            <a:stCxn id="6" idx="3"/>
            <a:endCxn id="7" idx="1"/>
          </p:cNvCxnSpPr>
          <p:nvPr/>
        </p:nvCxnSpPr>
        <p:spPr>
          <a:xfrm>
            <a:off x="4499369"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07832"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0689" y="1662725"/>
            <a:ext cx="12700" cy="4708572"/>
          </a:xfrm>
          <a:prstGeom prst="curvedConnector3">
            <a:avLst>
              <a:gd name="adj1" fmla="val 90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Hypothesis Testing, </a:t>
            </a:r>
          </a:p>
          <a:p>
            <a:pPr algn="ctr"/>
            <a:r>
              <a:rPr lang="en-US" dirty="0"/>
              <a:t>&amp; ML</a:t>
            </a:r>
          </a:p>
        </p:txBody>
      </p:sp>
      <p:cxnSp>
        <p:nvCxnSpPr>
          <p:cNvPr id="25" name="Straight Arrow Connector 24"/>
          <p:cNvCxnSpPr>
            <a:cxnSpLocks/>
            <a:stCxn id="7" idx="3"/>
            <a:endCxn id="8" idx="1"/>
          </p:cNvCxnSpPr>
          <p:nvPr/>
        </p:nvCxnSpPr>
        <p:spPr>
          <a:xfrm>
            <a:off x="6853655"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2118"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Insight </a:t>
            </a:r>
          </a:p>
          <a:p>
            <a:pPr algn="ctr"/>
            <a:r>
              <a:rPr lang="en-US" dirty="0"/>
              <a:t>&amp; </a:t>
            </a:r>
          </a:p>
          <a:p>
            <a:pPr algn="ctr"/>
            <a:r>
              <a:rPr lang="en-US"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39261" y="1662726"/>
            <a:ext cx="12700" cy="4708571"/>
          </a:xfrm>
          <a:prstGeom prst="curvedConnector3">
            <a:avLst>
              <a:gd name="adj1" fmla="val 958378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50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5419-2FBB-E348-A258-62BAE2C26DAF}"/>
              </a:ext>
            </a:extLst>
          </p:cNvPr>
          <p:cNvSpPr>
            <a:spLocks noGrp="1"/>
          </p:cNvSpPr>
          <p:nvPr>
            <p:ph type="title"/>
          </p:nvPr>
        </p:nvSpPr>
        <p:spPr/>
        <p:txBody>
          <a:bodyPr/>
          <a:lstStyle/>
          <a:p>
            <a:r>
              <a:rPr lang="en-US" dirty="0"/>
              <a:t>The CRISP-DM </a:t>
            </a:r>
            <a:r>
              <a:rPr lang="en-US" dirty="0" err="1"/>
              <a:t>LifeCycle</a:t>
            </a:r>
            <a:endParaRPr lang="en-US" dirty="0"/>
          </a:p>
        </p:txBody>
      </p:sp>
      <p:sp>
        <p:nvSpPr>
          <p:cNvPr id="3" name="Content Placeholder 2">
            <a:extLst>
              <a:ext uri="{FF2B5EF4-FFF2-40B4-BE49-F238E27FC236}">
                <a16:creationId xmlns:a16="http://schemas.microsoft.com/office/drawing/2014/main" id="{B7F11E59-19B6-BC4B-9B6D-E1491C587C79}"/>
              </a:ext>
            </a:extLst>
          </p:cNvPr>
          <p:cNvSpPr>
            <a:spLocks noGrp="1"/>
          </p:cNvSpPr>
          <p:nvPr>
            <p:ph idx="1"/>
          </p:nvPr>
        </p:nvSpPr>
        <p:spPr>
          <a:xfrm>
            <a:off x="609601" y="1803788"/>
            <a:ext cx="4719144" cy="2755855"/>
          </a:xfrm>
        </p:spPr>
        <p:txBody>
          <a:bodyPr/>
          <a:lstStyle/>
          <a:p>
            <a:r>
              <a:rPr lang="en-US" dirty="0"/>
              <a:t>From IBM Data </a:t>
            </a:r>
            <a:r>
              <a:rPr lang="en-US" dirty="0" err="1"/>
              <a:t>LifeCycle</a:t>
            </a:r>
            <a:r>
              <a:rPr lang="en-US" dirty="0"/>
              <a:t>: </a:t>
            </a:r>
            <a:r>
              <a:rPr lang="en-US" dirty="0">
                <a:hlinkClick r:id="rId2"/>
              </a:rPr>
              <a:t>https://www.ibm.com/support/knowledgecenter/SS3RA7_18.2.0/modeler_crispdm_ddita/clementine/crisp_help/crisp_overview_container.html</a:t>
            </a:r>
            <a:r>
              <a:rPr lang="en-US" dirty="0"/>
              <a:t> </a:t>
            </a:r>
          </a:p>
          <a:p>
            <a:endParaRPr lang="en-US" dirty="0"/>
          </a:p>
          <a:p>
            <a:r>
              <a:rPr lang="en-US" dirty="0"/>
              <a:t>Going around around (sometimes these projects never end, e.g., Tugboats.)… </a:t>
            </a:r>
          </a:p>
        </p:txBody>
      </p:sp>
      <p:sp>
        <p:nvSpPr>
          <p:cNvPr id="4" name="Slide Number Placeholder 3">
            <a:extLst>
              <a:ext uri="{FF2B5EF4-FFF2-40B4-BE49-F238E27FC236}">
                <a16:creationId xmlns:a16="http://schemas.microsoft.com/office/drawing/2014/main" id="{45D31FFB-7674-1647-A951-D42CD99B7D21}"/>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6" name="Picture 5">
            <a:extLst>
              <a:ext uri="{FF2B5EF4-FFF2-40B4-BE49-F238E27FC236}">
                <a16:creationId xmlns:a16="http://schemas.microsoft.com/office/drawing/2014/main" id="{552A6664-632C-8D41-8543-AC125898E997}"/>
              </a:ext>
            </a:extLst>
          </p:cNvPr>
          <p:cNvPicPr>
            <a:picLocks noChangeAspect="1"/>
          </p:cNvPicPr>
          <p:nvPr/>
        </p:nvPicPr>
        <p:blipFill>
          <a:blip r:embed="rId3"/>
          <a:stretch>
            <a:fillRect/>
          </a:stretch>
        </p:blipFill>
        <p:spPr>
          <a:xfrm>
            <a:off x="5736795" y="1022350"/>
            <a:ext cx="5581994" cy="5581994"/>
          </a:xfrm>
          <a:prstGeom prst="rect">
            <a:avLst/>
          </a:prstGeom>
        </p:spPr>
      </p:pic>
      <p:pic>
        <p:nvPicPr>
          <p:cNvPr id="7" name="Picture 6">
            <a:extLst>
              <a:ext uri="{FF2B5EF4-FFF2-40B4-BE49-F238E27FC236}">
                <a16:creationId xmlns:a16="http://schemas.microsoft.com/office/drawing/2014/main" id="{8D5E518D-2422-4B40-BD30-A709939A1E8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18233" y="4382813"/>
            <a:ext cx="3189024" cy="2391103"/>
          </a:xfrm>
          <a:prstGeom prst="rect">
            <a:avLst/>
          </a:prstGeom>
        </p:spPr>
      </p:pic>
    </p:spTree>
    <p:extLst>
      <p:ext uri="{BB962C8B-B14F-4D97-AF65-F5344CB8AC3E}">
        <p14:creationId xmlns:p14="http://schemas.microsoft.com/office/powerpoint/2010/main" val="380136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7002</TotalTime>
  <Words>3435</Words>
  <Application>Microsoft Macintosh PowerPoint</Application>
  <PresentationFormat>Widescreen</PresentationFormat>
  <Paragraphs>412</Paragraphs>
  <Slides>51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Palatino Linotype</vt:lpstr>
      <vt:lpstr>Times</vt:lpstr>
      <vt:lpstr>Watson White Theme</vt:lpstr>
      <vt:lpstr>Introduction to Data Science</vt:lpstr>
      <vt:lpstr>Introduction to ???????</vt:lpstr>
      <vt:lpstr>PowerPoint Presentation</vt:lpstr>
      <vt:lpstr>PowerPoint Presentation</vt:lpstr>
      <vt:lpstr>PowerPoint Presentation</vt:lpstr>
      <vt:lpstr>PowerPoint Presentation</vt:lpstr>
      <vt:lpstr>Many definitions</vt:lpstr>
      <vt:lpstr>The Data LifeCycle</vt:lpstr>
      <vt:lpstr>The CRISP-DM LifeCycle</vt:lpstr>
      <vt:lpstr>Data Science Pyramid</vt:lpstr>
      <vt:lpstr>PowerPoint Presentation</vt:lpstr>
      <vt:lpstr>This Course</vt:lpstr>
      <vt:lpstr>Overview</vt:lpstr>
      <vt:lpstr>Course Staff</vt:lpstr>
      <vt:lpstr>Who am I?</vt:lpstr>
      <vt:lpstr>This Course is an EXPERIMENT!</vt:lpstr>
      <vt:lpstr>Prerequisite Knowledge</vt:lpstr>
      <vt:lpstr>Some Technologies we will use</vt:lpstr>
      <vt:lpstr>PowerPoint Presentation</vt:lpstr>
      <vt:lpstr>Who are you? -- https://rebrand.ly/DSQuestions</vt:lpstr>
      <vt:lpstr>Required Materials</vt:lpstr>
      <vt:lpstr>(Tentative) Course structure</vt:lpstr>
      <vt:lpstr>Grading</vt:lpstr>
      <vt:lpstr>15% - Weekly Questions</vt:lpstr>
      <vt:lpstr>Mini-Projects and Labs (40%)</vt:lpstr>
      <vt:lpstr>Midterm Exam (15%)</vt:lpstr>
      <vt:lpstr>Final Tutorial (30%)</vt:lpstr>
      <vt:lpstr>Final Tutorial Milestones (Running Notebook)</vt:lpstr>
      <vt:lpstr>Final Tutorial Rubric (More info to come…)</vt:lpstr>
      <vt:lpstr>Some Data Set Options…</vt:lpstr>
      <vt:lpstr>Class Attendance and Participation</vt:lpstr>
      <vt:lpstr>Electronic Devices</vt:lpstr>
      <vt:lpstr>Giant and Important Walls of Text</vt:lpstr>
      <vt:lpstr>Academy Integrity</vt:lpstr>
      <vt:lpstr>Academic Integrity</vt:lpstr>
      <vt:lpstr>Title IX and Harassment</vt:lpstr>
      <vt:lpstr>(A few) Data Science Success Stories &amp; Cautionary Tales</vt:lpstr>
      <vt:lpstr>Polling: 2008 &amp; 2012</vt:lpstr>
      <vt:lpstr>Polling: 2016</vt:lpstr>
      <vt:lpstr>Ad Targeting</vt:lpstr>
      <vt:lpstr>Automated Decisions of Consequence…</vt:lpstr>
      <vt:lpstr>Mechanism Design 4 Social Good</vt:lpstr>
      <vt:lpstr>PowerPoint Presentation</vt:lpstr>
      <vt:lpstr>Olympic Medals</vt:lpstr>
      <vt:lpstr>Olympic Medals Per Capita</vt:lpstr>
      <vt:lpstr>Netflix Prize I</vt:lpstr>
      <vt:lpstr>Netflix Prize II</vt:lpstr>
      <vt:lpstr>Netflix Prize III</vt:lpstr>
      <vt:lpstr>MoneyBall</vt:lpstr>
      <vt:lpstr>PowerPoint Presentation</vt:lpstr>
      <vt:lpstr>Wrap-Up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192</cp:revision>
  <cp:lastPrinted>2017-04-10T12:35:26Z</cp:lastPrinted>
  <dcterms:created xsi:type="dcterms:W3CDTF">2018-02-09T16:02:53Z</dcterms:created>
  <dcterms:modified xsi:type="dcterms:W3CDTF">2019-09-24T00:09:43Z</dcterms:modified>
</cp:coreProperties>
</file>